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12192000" cy="6858000"/>
  <p:defaultTextStyle>
    <a:def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1pPr>
    <a:lvl2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2pPr>
    <a:lvl3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3pPr>
    <a:lvl4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4pPr>
    <a:lvl5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5pPr>
    <a:lvl6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6pPr>
    <a:lvl7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7pPr>
    <a:lvl8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8pPr>
    <a:lvl9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 /><Relationship Id="rId21" Type="http://schemas.openxmlformats.org/officeDocument/2006/relationships/tableStyles" Target="tableStyles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Shape 24" hidden="0"/>
          <p:cNvSpPr/>
          <p:nvPr isPhoto="0" userDrawn="0">
            <p:ph type="sldImg" hasCustomPrompt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5" name="Shape 25" hidden="0"/>
          <p:cNvSpPr/>
          <p:nvPr isPhoto="0" userDrawn="0">
            <p:ph type="body" sz="quarter" idx="1" hasCustomPrompt="0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>
      <a:spcBef>
        <a:spcPts val="400"/>
      </a:spcBef>
      <a:defRPr sz="1200">
        <a:latin typeface="+mj-lt"/>
        <a:ea typeface="+mj-ea"/>
        <a:cs typeface="+mj-cs"/>
      </a:defRPr>
    </a:lvl1pPr>
    <a:lvl2pPr indent="228600">
      <a:spcBef>
        <a:spcPts val="400"/>
      </a:spcBef>
      <a:defRPr sz="1200">
        <a:latin typeface="+mj-lt"/>
        <a:ea typeface="+mj-ea"/>
        <a:cs typeface="+mj-cs"/>
      </a:defRPr>
    </a:lvl2pPr>
    <a:lvl3pPr indent="457200">
      <a:spcBef>
        <a:spcPts val="400"/>
      </a:spcBef>
      <a:defRPr sz="1200">
        <a:latin typeface="+mj-lt"/>
        <a:ea typeface="+mj-ea"/>
        <a:cs typeface="+mj-cs"/>
      </a:defRPr>
    </a:lvl3pPr>
    <a:lvl4pPr indent="685800">
      <a:spcBef>
        <a:spcPts val="400"/>
      </a:spcBef>
      <a:defRPr sz="1200">
        <a:latin typeface="+mj-lt"/>
        <a:ea typeface="+mj-ea"/>
        <a:cs typeface="+mj-cs"/>
      </a:defRPr>
    </a:lvl4pPr>
    <a:lvl5pPr indent="914400">
      <a:spcBef>
        <a:spcPts val="400"/>
      </a:spcBef>
      <a:defRPr sz="1200">
        <a:latin typeface="+mj-lt"/>
        <a:ea typeface="+mj-ea"/>
        <a:cs typeface="+mj-cs"/>
      </a:defRPr>
    </a:lvl5pPr>
    <a:lvl6pPr indent="1143000">
      <a:spcBef>
        <a:spcPts val="400"/>
      </a:spcBef>
      <a:defRPr sz="1200">
        <a:latin typeface="+mj-lt"/>
        <a:ea typeface="+mj-ea"/>
        <a:cs typeface="+mj-cs"/>
      </a:defRPr>
    </a:lvl6pPr>
    <a:lvl7pPr indent="1371600">
      <a:spcBef>
        <a:spcPts val="400"/>
      </a:spcBef>
      <a:defRPr sz="1200">
        <a:latin typeface="+mj-lt"/>
        <a:ea typeface="+mj-ea"/>
        <a:cs typeface="+mj-cs"/>
      </a:defRPr>
    </a:lvl7pPr>
    <a:lvl8pPr indent="1600200">
      <a:spcBef>
        <a:spcPts val="400"/>
      </a:spcBef>
      <a:defRPr sz="1200">
        <a:latin typeface="+mj-lt"/>
        <a:ea typeface="+mj-ea"/>
        <a:cs typeface="+mj-cs"/>
      </a:defRPr>
    </a:lvl8pPr>
    <a:lvl9pPr indent="1828800">
      <a:spcBef>
        <a:spcPts val="400"/>
      </a:spcBef>
      <a:defRPr sz="1200"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Shape 75" hidden="0"/>
          <p:cNvSpPr/>
          <p:nvPr isPhoto="0" userDrawn="0">
            <p:ph type="sldImg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6" name="Shape 76" hidden="0"/>
          <p:cNvSpPr/>
          <p:nvPr isPhoto="0" userDrawn="0">
            <p:ph type="body" sz="quarter" idx="1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Различные микроорганизмы, обитающие в нашем кишечнике, образуют с ним «партнерство» (симбиоз), которое начинается с самого рождения. Микрофлора кишечника — совокупность полезных и патогенных бактерий, живущих в нашем кишечнике</a:t>
            </a:r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" name="Shape 117" hidden="0"/>
          <p:cNvSpPr/>
          <p:nvPr isPhoto="0" userDrawn="0">
            <p:ph type="sldImg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8" name="Shape 118" hidden="0"/>
          <p:cNvSpPr/>
          <p:nvPr isPhoto="0" userDrawn="0">
            <p:ph type="body" sz="quarter" idx="1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Главный  вклад пробиотиков в здоровье организма — поддержание здоровой микрофлоры кишечника, что включает:</a:t>
            </a:r>
            <a:endParaRPr/>
          </a:p>
          <a:p>
            <a:pPr>
              <a:defRPr/>
            </a:pPr>
            <a:r>
              <a:rPr/>
              <a:t>1. поддержание здоровья  ЖКТ (общее свойство всех пробиотиков)   </a:t>
            </a:r>
            <a:endParaRPr/>
          </a:p>
          <a:p>
            <a:pPr>
              <a:defRPr/>
            </a:pPr>
            <a:r>
              <a:rPr/>
              <a:t>2. поддержание здоровой иммунной системы (специфичное свойство ряда пробиотиков</a:t>
            </a:r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" name="Shape 124" hidden="0"/>
          <p:cNvSpPr/>
          <p:nvPr isPhoto="0" userDrawn="0">
            <p:ph type="sldImg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5" name="Shape 125" hidden="0"/>
          <p:cNvSpPr/>
          <p:nvPr isPhoto="0" userDrawn="0">
            <p:ph type="body" sz="quarter" idx="1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На протяжении веков и тысячелетий люди  обращали внимание на действие, которое оказывала на организма пища  и сохраняли рецепты не только вкусных и легких в приготовлении блюд, но и тех, которые благоприятно влияли на самочувствие и помогали поддерживать здоровье в условиях, далеких от современной комфортной жизни. Одной из таких категорий были кисломолочные напитки. Рацион народов Северной и Центральной Азии главным образом состоял из продуктов животноводства: мясных и молочных продуктов, регулярное употребление которых провоцировало многие неприятные проявления в желудочно-кишечном тракте, например, процессы гниения и брожения, которые негативно воздействуют на микрофлору кишечника. Потребление кисломолочных напитков определялось не только необходимостью перерабатывать свежее молоко для дальнейшего хранения</a:t>
            </a:r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" name="Shape 133" hidden="0"/>
          <p:cNvSpPr/>
          <p:nvPr isPhoto="0" userDrawn="0">
            <p:ph type="sldImg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4" name="Shape 134" hidden="0"/>
          <p:cNvSpPr/>
          <p:nvPr isPhoto="0" userDrawn="0">
            <p:ph type="body" sz="quarter" idx="1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Целебные свойства напитка  в наши дни заинтересовали ученых и они внимательно исследовали состав закваски.</a:t>
            </a:r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" name="Shape 148" hidden="0"/>
          <p:cNvSpPr/>
          <p:nvPr isPhoto="0" userDrawn="0">
            <p:ph type="sldImg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9" name="Shape 149" hidden="0"/>
          <p:cNvSpPr/>
          <p:nvPr isPhoto="0" userDrawn="0">
            <p:ph type="body" sz="quarter" idx="1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* Блинов В.А, Бурашина С.Н., Суржина Е.А. и др, 2004. Данные экспериментов и клинических испытаний ЭМ-Курунги. </a:t>
            </a:r>
            <a:endParaRPr/>
          </a:p>
          <a:p>
            <a:pPr>
              <a:defRPr/>
            </a:pPr>
            <a:r>
              <a:rPr/>
              <a:t>* Форма тесных взаимоотношений между организмами разных видов, при которой хотя бы один из них получает для себя пользу.</a:t>
            </a:r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Defaul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Shape 11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Defaul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Shape 18" hidden="0"/>
          <p:cNvSpPr/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hape 2" hidden="0"/>
          <p:cNvSpPr/>
          <p:nvPr isPhoto="0" userDrawn="0">
            <p:ph type="title" hasCustomPrompt="0"/>
          </p:nvPr>
        </p:nvSpPr>
        <p:spPr bwMode="auto"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>
              <a:defRPr/>
            </a:pPr>
            <a:endParaRPr/>
          </a:p>
        </p:txBody>
      </p:sp>
      <p:sp>
        <p:nvSpPr>
          <p:cNvPr id="3" name="Shape 3" hidden="0"/>
          <p:cNvSpPr/>
          <p:nvPr isPhoto="0" userDrawn="0">
            <p:ph type="body" idx="1" hasCustomPrompt="0"/>
          </p:nvPr>
        </p:nvSpPr>
        <p:spPr bwMode="auto"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4" name="Shape 4" hidden="0"/>
          <p:cNvSpPr/>
          <p:nvPr isPhoto="0" userDrawn="0">
            <p:ph type="sldNum" sz="quarter" idx="2" hasCustomPrompt="0"/>
          </p:nvPr>
        </p:nvSpPr>
        <p:spPr bwMode="auto">
          <a:xfrm>
            <a:off x="8463949" y="6224225"/>
            <a:ext cx="273652" cy="26425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1pPr>
      <a:lvl2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2pPr>
      <a:lvl3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3pPr>
      <a:lvl4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4pPr>
      <a:lvl5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5pPr>
      <a:lvl6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6pPr>
      <a:lvl7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7pPr>
      <a:lvl8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8pPr>
      <a:lvl9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9pPr>
    </p:titleStyle>
    <p:bodyStyle>
      <a:lvl1pPr marL="228600" marR="0" indent="-228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1pPr>
      <a:lvl2pPr marL="723900" marR="0" indent="-2667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2pPr>
      <a:lvl3pPr marL="1234438" marR="0" indent="-320038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3pPr>
      <a:lvl4pPr marL="1727199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4pPr>
      <a:lvl5pPr marL="2184400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5pPr>
      <a:lvl6pPr marL="2641600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6pPr>
      <a:lvl7pPr marL="3098800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7pPr>
      <a:lvl8pPr marL="3556000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8pPr>
      <a:lvl9pPr marL="4013200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j-lt"/>
          <a:ea typeface="+mj-ea"/>
          <a:cs typeface="+mj-cs"/>
        </a:defRPr>
      </a:lvl9pPr>
    </p:bodyStyle>
    <p:otherStyle>
      <a:lvl1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9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20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7" name="image1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hape 28" hidden="0"/>
          <p:cNvSpPr/>
          <p:nvPr isPhoto="0" userDrawn="0"/>
        </p:nvSpPr>
        <p:spPr bwMode="auto">
          <a:xfrm>
            <a:off x="850900" y="1825100"/>
            <a:ext cx="6375400" cy="1182148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 anchor="ctr">
            <a:spAutoFit/>
          </a:bodyPr>
          <a:lstStyle/>
          <a:p>
            <a:pPr>
              <a:lnSpc>
                <a:spcPct val="90000"/>
              </a:lnSpc>
              <a:defRPr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endParaRPr/>
          </a:p>
          <a:p>
            <a:pPr>
              <a:lnSpc>
                <a:spcPct val="90000"/>
              </a:lnSpc>
              <a:defRPr sz="6000"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B-Kurunga</a:t>
            </a:r>
            <a:endParaRPr/>
          </a:p>
        </p:txBody>
      </p:sp>
      <p:sp>
        <p:nvSpPr>
          <p:cNvPr id="29" name="Shape 29" hidden="0"/>
          <p:cNvSpPr/>
          <p:nvPr isPhoto="0" userDrawn="0"/>
        </p:nvSpPr>
        <p:spPr bwMode="auto">
          <a:xfrm>
            <a:off x="866775" y="3120524"/>
            <a:ext cx="6226175" cy="1218612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 anchor="ctr">
            <a:spAutoFit/>
          </a:bodyPr>
          <a:lstStyle/>
          <a:p>
            <a:pPr>
              <a:lnSpc>
                <a:spcPct val="90000"/>
              </a:lnSpc>
              <a:defRPr sz="2800"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восстанавливает </a:t>
            </a:r>
            <a:endParaRPr/>
          </a:p>
          <a:p>
            <a:pPr>
              <a:lnSpc>
                <a:spcPct val="90000"/>
              </a:lnSpc>
              <a:defRPr sz="2800"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микрофлору кишечника </a:t>
            </a:r>
            <a:endParaRPr/>
          </a:p>
          <a:p>
            <a:pPr>
              <a:lnSpc>
                <a:spcPct val="90000"/>
              </a:lnSpc>
              <a:defRPr sz="2800"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и укрепляет иммунитет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7" name="image2.png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22.png" hidden="0"/>
          <p:cNvPicPr>
            <a:picLocks noChangeAspect="1"/>
          </p:cNvPicPr>
          <p:nvPr isPhoto="0" userDrawn="0"/>
        </p:nvPicPr>
        <p:blipFill>
          <a:blip r:embed="rId4"/>
          <a:srcRect l="11964" t="8066" r="11963" b="15638"/>
          <a:stretch/>
        </p:blipFill>
        <p:spPr bwMode="auto">
          <a:xfrm>
            <a:off x="-25614" y="-142392"/>
            <a:ext cx="12243229" cy="6906816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 hidden="0"/>
          <p:cNvSpPr/>
          <p:nvPr isPhoto="0" userDrawn="0"/>
        </p:nvSpPr>
        <p:spPr bwMode="auto">
          <a:xfrm>
            <a:off x="979733" y="592455"/>
            <a:ext cx="10351704" cy="1160892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 anchor="ctr">
            <a:spAutoFit/>
          </a:bodyPr>
          <a:lstStyle/>
          <a:p>
            <a:pPr>
              <a:lnSpc>
                <a:spcPct val="90000"/>
              </a:lnSpc>
              <a:defRPr sz="4000" b="1">
                <a:solidFill>
                  <a:srgbClr val="6BC8A4"/>
                </a:solidFill>
                <a:latin typeface="+mj-lt"/>
                <a:ea typeface="+mj-ea"/>
                <a:cs typeface="+mj-cs"/>
              </a:defRPr>
            </a:pPr>
            <a:r>
              <a:rPr/>
              <a:t>«УМНЫЕ» БАКТЕРИИ, </a:t>
            </a:r>
            <a:endParaRPr/>
          </a:p>
          <a:p>
            <a:pPr>
              <a:lnSpc>
                <a:spcPct val="90000"/>
              </a:lnSpc>
              <a:defRPr sz="4000"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которые работают сообща</a:t>
            </a:r>
            <a:endParaRPr/>
          </a:p>
        </p:txBody>
      </p:sp>
      <p:sp>
        <p:nvSpPr>
          <p:cNvPr id="130" name="Shape 130" hidden="0"/>
          <p:cNvSpPr/>
          <p:nvPr isPhoto="0" userDrawn="0"/>
        </p:nvSpPr>
        <p:spPr bwMode="auto">
          <a:xfrm>
            <a:off x="995286" y="1903072"/>
            <a:ext cx="8957807" cy="383934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defRPr sz="2200" b="1" cap="all">
                <a:solidFill>
                  <a:srgbClr val="6BC8A4"/>
                </a:solidFill>
                <a:latin typeface="Calibri"/>
                <a:ea typeface="Calibri"/>
                <a:cs typeface="Calibri"/>
              </a:defRPr>
            </a:pPr>
            <a:r>
              <a:rPr/>
              <a:t>Курунга — </a:t>
            </a:r>
            <a:r>
              <a:rPr sz="1800">
                <a:solidFill>
                  <a:srgbClr val="535353"/>
                </a:solidFill>
              </a:rPr>
              <a:t>симбиоз пробиотических культур природного происхождения </a:t>
            </a:r>
            <a:endParaRPr/>
          </a:p>
        </p:txBody>
      </p:sp>
      <p:sp>
        <p:nvSpPr>
          <p:cNvPr id="131" name="Shape 131" hidden="0"/>
          <p:cNvSpPr/>
          <p:nvPr isPhoto="0" userDrawn="0"/>
        </p:nvSpPr>
        <p:spPr bwMode="auto">
          <a:xfrm>
            <a:off x="915429" y="3861560"/>
            <a:ext cx="4966798" cy="1500046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defRPr b="1" cap="all">
                <a:solidFill>
                  <a:srgbClr val="5DAF8F"/>
                </a:solidFill>
                <a:latin typeface="Calibri"/>
                <a:ea typeface="Calibri"/>
                <a:cs typeface="Calibri"/>
              </a:defRPr>
            </a:pPr>
            <a:r>
              <a:rPr/>
              <a:t>Защита кишечника от патогенов</a:t>
            </a:r>
            <a:endParaRPr/>
          </a:p>
          <a:p>
            <a:pPr>
              <a:defRPr b="1" i="1">
                <a:solidFill>
                  <a:srgbClr val="535353"/>
                </a:solidFill>
                <a:latin typeface="Calibri"/>
                <a:ea typeface="Calibri"/>
                <a:cs typeface="Calibri"/>
              </a:defRPr>
            </a:pPr>
            <a:r>
              <a:rPr/>
              <a:t>Lactobacillus acidophilus</a:t>
            </a:r>
            <a:r>
              <a:rPr i="0"/>
              <a:t> (Ацидофильная </a:t>
            </a:r>
            <a:endParaRPr/>
          </a:p>
          <a:p>
            <a:pPr>
              <a:defRPr b="1">
                <a:solidFill>
                  <a:srgbClr val="535353"/>
                </a:solidFill>
                <a:latin typeface="Calibri"/>
                <a:ea typeface="Calibri"/>
                <a:cs typeface="Calibri"/>
              </a:defRPr>
            </a:pPr>
            <a:r>
              <a:rPr/>
              <a:t>палочка) — полезные лактобактерии-</a:t>
            </a:r>
            <a:endParaRPr/>
          </a:p>
          <a:p>
            <a:pPr>
              <a:defRPr b="1">
                <a:solidFill>
                  <a:srgbClr val="535353"/>
                </a:solidFill>
                <a:latin typeface="Calibri"/>
                <a:ea typeface="Calibri"/>
                <a:cs typeface="Calibri"/>
              </a:defRPr>
            </a:pPr>
            <a:r>
              <a:rPr/>
              <a:t>пробиотики, составляющие естественную </a:t>
            </a:r>
            <a:endParaRPr/>
          </a:p>
          <a:p>
            <a:pPr>
              <a:defRPr b="1">
                <a:solidFill>
                  <a:srgbClr val="535353"/>
                </a:solidFill>
                <a:latin typeface="Calibri"/>
                <a:ea typeface="Calibri"/>
                <a:cs typeface="Calibri"/>
              </a:defRPr>
            </a:pPr>
            <a:r>
              <a:rPr/>
              <a:t>микрофлору кишечника. </a:t>
            </a:r>
            <a:endParaRPr/>
          </a:p>
        </p:txBody>
      </p:sp>
      <p:sp>
        <p:nvSpPr>
          <p:cNvPr id="132" name="Shape 132" hidden="0"/>
          <p:cNvSpPr/>
          <p:nvPr isPhoto="0" userDrawn="0"/>
        </p:nvSpPr>
        <p:spPr bwMode="auto">
          <a:xfrm>
            <a:off x="7204946" y="3861560"/>
            <a:ext cx="4625206" cy="1500046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defRPr b="1" cap="all">
                <a:solidFill>
                  <a:srgbClr val="60AE8F"/>
                </a:solidFill>
                <a:latin typeface="Calibri"/>
                <a:ea typeface="Calibri"/>
                <a:cs typeface="Calibri"/>
              </a:defRPr>
            </a:pPr>
            <a:r>
              <a:rPr/>
              <a:t>Усиление действия пробиотиков</a:t>
            </a:r>
            <a:endParaRPr>
              <a:solidFill>
                <a:srgbClr val="FB7753"/>
              </a:solidFill>
            </a:endParaRPr>
          </a:p>
          <a:p>
            <a:pPr>
              <a:defRPr b="1" i="1">
                <a:solidFill>
                  <a:srgbClr val="535353"/>
                </a:solidFill>
                <a:latin typeface="Calibri"/>
                <a:ea typeface="Calibri"/>
                <a:cs typeface="Calibri"/>
              </a:defRPr>
            </a:pPr>
            <a:r>
              <a:rPr/>
              <a:t>Lactobacillus delbrueckii subsp. bulgaricus </a:t>
            </a:r>
            <a:endParaRPr/>
          </a:p>
          <a:p>
            <a:pPr>
              <a:defRPr b="1">
                <a:solidFill>
                  <a:srgbClr val="535353"/>
                </a:solidFill>
                <a:latin typeface="Calibri"/>
                <a:ea typeface="Calibri"/>
                <a:cs typeface="Calibri"/>
              </a:defRPr>
            </a:pPr>
            <a:r>
              <a:rPr/>
              <a:t>(Болгарская палочка) — еще один вид </a:t>
            </a:r>
            <a:endParaRPr/>
          </a:p>
          <a:p>
            <a:pPr>
              <a:defRPr b="1">
                <a:solidFill>
                  <a:srgbClr val="535353"/>
                </a:solidFill>
                <a:latin typeface="Calibri"/>
                <a:ea typeface="Calibri"/>
                <a:cs typeface="Calibri"/>
              </a:defRPr>
            </a:pPr>
            <a:r>
              <a:rPr/>
              <a:t>лактобактерий-пробиотиков. Усиливают </a:t>
            </a:r>
            <a:endParaRPr/>
          </a:p>
          <a:p>
            <a:pPr>
              <a:defRPr b="1">
                <a:solidFill>
                  <a:srgbClr val="535353"/>
                </a:solidFill>
                <a:latin typeface="Calibri"/>
                <a:ea typeface="Calibri"/>
                <a:cs typeface="Calibri"/>
              </a:defRPr>
            </a:pPr>
            <a:r>
              <a:rPr/>
              <a:t>действие других полезных лактобактерий.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6" name="image23.png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 hidden="0"/>
          <p:cNvSpPr/>
          <p:nvPr isPhoto="0" userDrawn="0"/>
        </p:nvSpPr>
        <p:spPr bwMode="auto">
          <a:xfrm>
            <a:off x="979731" y="551768"/>
            <a:ext cx="10118384" cy="644879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 anchor="ctr">
            <a:spAutoFit/>
          </a:bodyPr>
          <a:lstStyle>
            <a:lvl1pPr algn="ctr">
              <a:lnSpc>
                <a:spcPct val="90000"/>
              </a:lnSpc>
              <a:defRPr sz="4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/>
              <a:t>КУРУНГА — ЭТО:</a:t>
            </a:r>
            <a:endParaRPr/>
          </a:p>
        </p:txBody>
      </p:sp>
      <p:sp>
        <p:nvSpPr>
          <p:cNvPr id="138" name="Shape 138" hidden="0"/>
          <p:cNvSpPr/>
          <p:nvPr isPhoto="0" userDrawn="0"/>
        </p:nvSpPr>
        <p:spPr bwMode="auto">
          <a:xfrm>
            <a:off x="1493996" y="3266359"/>
            <a:ext cx="1931138" cy="830776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 algn="ctr">
              <a:lnSpc>
                <a:spcPct val="90000"/>
              </a:lnSpc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pPr>
            <a:r>
              <a:rPr/>
              <a:t>многовековые</a:t>
            </a:r>
            <a:endParaRPr/>
          </a:p>
          <a:p>
            <a:pPr algn="ctr">
              <a:lnSpc>
                <a:spcPct val="90000"/>
              </a:lnSpc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pPr>
            <a:r>
              <a:rPr/>
              <a:t>традиции</a:t>
            </a:r>
            <a:endParaRPr/>
          </a:p>
          <a:p>
            <a:pPr algn="ctr">
              <a:lnSpc>
                <a:spcPct val="90000"/>
              </a:lnSpc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pPr>
            <a:r>
              <a:rPr/>
              <a:t>применения</a:t>
            </a:r>
            <a:endParaRPr/>
          </a:p>
        </p:txBody>
      </p:sp>
      <p:sp>
        <p:nvSpPr>
          <p:cNvPr id="139" name="Shape 139" hidden="0"/>
          <p:cNvSpPr/>
          <p:nvPr isPhoto="0" userDrawn="0"/>
        </p:nvSpPr>
        <p:spPr bwMode="auto">
          <a:xfrm>
            <a:off x="4524861" y="3238930"/>
            <a:ext cx="3142278" cy="830777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 algn="ctr">
              <a:lnSpc>
                <a:spcPct val="90000"/>
              </a:lnSpc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pPr>
            <a:r>
              <a:rPr/>
              <a:t>естественный</a:t>
            </a:r>
            <a:endParaRPr/>
          </a:p>
          <a:p>
            <a:pPr algn="ctr">
              <a:lnSpc>
                <a:spcPct val="90000"/>
              </a:lnSpc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pPr>
            <a:r>
              <a:rPr/>
              <a:t>симбиоз* «умных»</a:t>
            </a:r>
            <a:endParaRPr/>
          </a:p>
          <a:p>
            <a:pPr algn="ctr">
              <a:lnSpc>
                <a:spcPct val="90000"/>
              </a:lnSpc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pPr>
            <a:r>
              <a:rPr/>
              <a:t>пробиотиков</a:t>
            </a:r>
            <a:endParaRPr/>
          </a:p>
        </p:txBody>
      </p:sp>
      <p:sp>
        <p:nvSpPr>
          <p:cNvPr id="140" name="Shape 140" hidden="0"/>
          <p:cNvSpPr/>
          <p:nvPr isPhoto="0" userDrawn="0"/>
        </p:nvSpPr>
        <p:spPr bwMode="auto">
          <a:xfrm>
            <a:off x="8423116" y="3266359"/>
            <a:ext cx="2798388" cy="830776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 algn="ctr">
              <a:lnSpc>
                <a:spcPct val="90000"/>
              </a:lnSpc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pPr>
            <a:r>
              <a:rPr/>
              <a:t>здоровая работа </a:t>
            </a:r>
            <a:endParaRPr/>
          </a:p>
          <a:p>
            <a:pPr algn="ctr">
              <a:lnSpc>
                <a:spcPct val="90000"/>
              </a:lnSpc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pPr>
            <a:r>
              <a:rPr/>
              <a:t>пищеварительной </a:t>
            </a:r>
            <a:endParaRPr/>
          </a:p>
          <a:p>
            <a:pPr algn="ctr">
              <a:lnSpc>
                <a:spcPct val="90000"/>
              </a:lnSpc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pPr>
            <a:r>
              <a:rPr/>
              <a:t>системы*</a:t>
            </a:r>
            <a:endParaRPr/>
          </a:p>
        </p:txBody>
      </p:sp>
      <p:sp>
        <p:nvSpPr>
          <p:cNvPr id="141" name="Shape 141" hidden="0"/>
          <p:cNvSpPr/>
          <p:nvPr isPhoto="0" userDrawn="0"/>
        </p:nvSpPr>
        <p:spPr bwMode="auto">
          <a:xfrm>
            <a:off x="2680047" y="5145239"/>
            <a:ext cx="2798388" cy="589998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 algn="ctr">
              <a:lnSpc>
                <a:spcPct val="90000"/>
              </a:lnSpc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/>
              <a:t>укрепление иммунитета</a:t>
            </a:r>
            <a:endParaRPr/>
          </a:p>
        </p:txBody>
      </p:sp>
      <p:sp>
        <p:nvSpPr>
          <p:cNvPr id="142" name="Shape 142" hidden="0"/>
          <p:cNvSpPr/>
          <p:nvPr isPhoto="0" userDrawn="0"/>
        </p:nvSpPr>
        <p:spPr bwMode="auto">
          <a:xfrm>
            <a:off x="6583529" y="5145994"/>
            <a:ext cx="3058462" cy="1071553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 algn="ctr">
              <a:lnSpc>
                <a:spcPct val="90000"/>
              </a:lnSpc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pPr>
            <a:r>
              <a:rPr/>
              <a:t>помощь</a:t>
            </a:r>
            <a:endParaRPr/>
          </a:p>
          <a:p>
            <a:pPr algn="ctr">
              <a:lnSpc>
                <a:spcPct val="90000"/>
              </a:lnSpc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pPr>
            <a:r>
              <a:rPr/>
              <a:t>в восстановлении</a:t>
            </a:r>
            <a:endParaRPr/>
          </a:p>
          <a:p>
            <a:pPr algn="ctr">
              <a:lnSpc>
                <a:spcPct val="90000"/>
              </a:lnSpc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pPr>
            <a:r>
              <a:rPr/>
              <a:t>организма после</a:t>
            </a:r>
            <a:endParaRPr/>
          </a:p>
          <a:p>
            <a:pPr algn="ctr">
              <a:lnSpc>
                <a:spcPct val="90000"/>
              </a:lnSpc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pPr>
            <a:r>
              <a:rPr/>
              <a:t>заболеваний</a:t>
            </a:r>
            <a:endParaRPr/>
          </a:p>
        </p:txBody>
      </p:sp>
      <p:pic>
        <p:nvPicPr>
          <p:cNvPr id="143" name="image24.png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9305072" y="2171948"/>
            <a:ext cx="985435" cy="10207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25.png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3588820" y="4178748"/>
            <a:ext cx="980843" cy="1016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26.png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7622036" y="4178748"/>
            <a:ext cx="981451" cy="1016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27.png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>
            <a:off x="5605276" y="2174325"/>
            <a:ext cx="981451" cy="1016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28.png" hidden="0"/>
          <p:cNvPicPr>
            <a:picLocks noChangeAspect="1"/>
          </p:cNvPicPr>
          <p:nvPr isPhoto="0" userDrawn="0"/>
        </p:nvPicPr>
        <p:blipFill>
          <a:blip r:embed="rId8"/>
          <a:stretch/>
        </p:blipFill>
        <p:spPr bwMode="auto">
          <a:xfrm>
            <a:off x="1968840" y="2174325"/>
            <a:ext cx="981450" cy="1016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1" name="image2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 hidden="0"/>
          <p:cNvSpPr/>
          <p:nvPr isPhoto="0" userDrawn="0"/>
        </p:nvSpPr>
        <p:spPr bwMode="auto">
          <a:xfrm>
            <a:off x="1011589" y="552599"/>
            <a:ext cx="10168822" cy="1160890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 anchor="ctr">
            <a:spAutoFit/>
          </a:bodyPr>
          <a:lstStyle/>
          <a:p>
            <a:pPr algn="ctr">
              <a:lnSpc>
                <a:spcPct val="90000"/>
              </a:lnSpc>
              <a:defRPr sz="4000" b="1">
                <a:solidFill>
                  <a:srgbClr val="6BC8A4"/>
                </a:solidFill>
                <a:latin typeface="+mj-lt"/>
                <a:ea typeface="+mj-ea"/>
                <a:cs typeface="+mj-cs"/>
              </a:defRPr>
            </a:pPr>
            <a:r>
              <a:rPr/>
              <a:t> ЦИНК:</a:t>
            </a:r>
            <a:endParaRPr/>
          </a:p>
          <a:p>
            <a:pPr algn="ctr">
              <a:lnSpc>
                <a:spcPct val="90000"/>
              </a:lnSpc>
              <a:defRPr sz="4000"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«плюс» к иммунной защите</a:t>
            </a:r>
            <a:endParaRPr/>
          </a:p>
        </p:txBody>
      </p:sp>
      <p:sp>
        <p:nvSpPr>
          <p:cNvPr id="153" name="Shape 153" hidden="0"/>
          <p:cNvSpPr/>
          <p:nvPr isPhoto="0" userDrawn="0"/>
        </p:nvSpPr>
        <p:spPr bwMode="auto">
          <a:xfrm>
            <a:off x="1017029" y="4690000"/>
            <a:ext cx="3202371" cy="623746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 algn="ctr">
              <a:defRPr b="1">
                <a:solidFill>
                  <a:srgbClr val="535353"/>
                </a:solidFill>
                <a:latin typeface="Calibri"/>
                <a:ea typeface="Calibri"/>
                <a:cs typeface="Calibri"/>
              </a:defRPr>
            </a:pPr>
            <a:r>
              <a:rPr/>
              <a:t>Укрепляет иммунитет </a:t>
            </a:r>
            <a:endParaRPr/>
          </a:p>
          <a:p>
            <a:pPr algn="ctr">
              <a:defRPr b="1">
                <a:solidFill>
                  <a:srgbClr val="535353"/>
                </a:solidFill>
                <a:latin typeface="Calibri"/>
                <a:ea typeface="Calibri"/>
                <a:cs typeface="Calibri"/>
              </a:defRPr>
            </a:pPr>
            <a:r>
              <a:rPr/>
              <a:t>и защищает от инфекций</a:t>
            </a:r>
            <a:endParaRPr/>
          </a:p>
        </p:txBody>
      </p:sp>
      <p:sp>
        <p:nvSpPr>
          <p:cNvPr id="154" name="Shape 154" hidden="0"/>
          <p:cNvSpPr/>
          <p:nvPr isPhoto="0" userDrawn="0"/>
        </p:nvSpPr>
        <p:spPr bwMode="auto">
          <a:xfrm>
            <a:off x="4494817" y="4685665"/>
            <a:ext cx="3202369" cy="623746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 algn="ctr">
              <a:defRPr b="1">
                <a:solidFill>
                  <a:srgbClr val="535353"/>
                </a:solidFill>
                <a:latin typeface="Calibri"/>
                <a:ea typeface="Calibri"/>
                <a:cs typeface="Calibri"/>
              </a:defRPr>
            </a:pPr>
            <a:r>
              <a:rPr/>
              <a:t>Улучшает состояние кожи, </a:t>
            </a:r>
            <a:endParaRPr/>
          </a:p>
          <a:p>
            <a:pPr algn="ctr">
              <a:defRPr b="1">
                <a:solidFill>
                  <a:srgbClr val="535353"/>
                </a:solidFill>
                <a:latin typeface="Calibri"/>
                <a:ea typeface="Calibri"/>
                <a:cs typeface="Calibri"/>
              </a:defRPr>
            </a:pPr>
            <a:r>
              <a:rPr/>
              <a:t>волос и ногтей</a:t>
            </a:r>
            <a:endParaRPr/>
          </a:p>
        </p:txBody>
      </p:sp>
      <p:sp>
        <p:nvSpPr>
          <p:cNvPr id="155" name="Shape 155" hidden="0"/>
          <p:cNvSpPr/>
          <p:nvPr isPhoto="0" userDrawn="0"/>
        </p:nvSpPr>
        <p:spPr bwMode="auto">
          <a:xfrm>
            <a:off x="7972602" y="4685665"/>
            <a:ext cx="3202369" cy="915846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 algn="ctr">
              <a:defRPr b="1">
                <a:solidFill>
                  <a:srgbClr val="535353"/>
                </a:solidFill>
                <a:latin typeface="Calibri"/>
                <a:ea typeface="Calibri"/>
                <a:cs typeface="Calibri"/>
              </a:defRPr>
            </a:pPr>
            <a:r>
              <a:rPr/>
              <a:t>Улучшает функции</a:t>
            </a:r>
            <a:endParaRPr/>
          </a:p>
          <a:p>
            <a:pPr algn="ctr">
              <a:defRPr b="1">
                <a:solidFill>
                  <a:srgbClr val="535353"/>
                </a:solidFill>
                <a:latin typeface="Calibri"/>
                <a:ea typeface="Calibri"/>
                <a:cs typeface="Calibri"/>
              </a:defRPr>
            </a:pPr>
            <a:r>
              <a:rPr/>
              <a:t>мужской и женской репродуктивных систем</a:t>
            </a:r>
            <a:endParaRPr/>
          </a:p>
        </p:txBody>
      </p:sp>
      <p:pic>
        <p:nvPicPr>
          <p:cNvPr id="156" name="image29.png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236721" y="2782441"/>
            <a:ext cx="1718560" cy="177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30.png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8714508" y="2782441"/>
            <a:ext cx="1718559" cy="177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31.png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1759978" y="2782441"/>
            <a:ext cx="1716473" cy="177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0" name="image23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 hidden="0"/>
          <p:cNvSpPr/>
          <p:nvPr isPhoto="0" userDrawn="0"/>
        </p:nvSpPr>
        <p:spPr bwMode="auto">
          <a:xfrm>
            <a:off x="1011589" y="570931"/>
            <a:ext cx="10168822" cy="1544172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 anchor="ctr">
            <a:spAutoFit/>
          </a:bodyPr>
          <a:lstStyle/>
          <a:p>
            <a:pPr algn="ctr">
              <a:lnSpc>
                <a:spcPct val="90000"/>
              </a:lnSpc>
              <a:defRPr sz="4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pPr>
            <a:r>
              <a:rPr/>
              <a:t> </a:t>
            </a:r>
            <a:r>
              <a:rPr sz="4400"/>
              <a:t>B-Kurunga</a:t>
            </a:r>
            <a:endParaRPr sz="4400"/>
          </a:p>
          <a:p>
            <a:pPr algn="ctr">
              <a:lnSpc>
                <a:spcPct val="90000"/>
              </a:lnSpc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pPr>
            <a:r>
              <a:rPr/>
              <a:t>комфортное пищеварение </a:t>
            </a:r>
            <a:endParaRPr sz="4000"/>
          </a:p>
          <a:p>
            <a:pPr algn="ctr">
              <a:lnSpc>
                <a:spcPct val="90000"/>
              </a:lnSpc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pPr>
            <a:r>
              <a:rPr/>
              <a:t>и крепкий иммунитет</a:t>
            </a:r>
            <a:endParaRPr/>
          </a:p>
        </p:txBody>
      </p:sp>
      <p:sp>
        <p:nvSpPr>
          <p:cNvPr id="162" name="Shape 162" hidden="0"/>
          <p:cNvSpPr/>
          <p:nvPr isPhoto="0" userDrawn="0"/>
        </p:nvSpPr>
        <p:spPr bwMode="auto">
          <a:xfrm>
            <a:off x="1000140" y="4685664"/>
            <a:ext cx="2660714" cy="623746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r>
              <a:rPr/>
              <a:t>Комфортное</a:t>
            </a:r>
            <a:endParaRPr/>
          </a:p>
          <a:p>
            <a:pPr algn="ctr"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r>
              <a:rPr/>
              <a:t>пищеварение</a:t>
            </a:r>
            <a:endParaRPr/>
          </a:p>
        </p:txBody>
      </p:sp>
      <p:sp>
        <p:nvSpPr>
          <p:cNvPr id="163" name="Shape 163" hidden="0"/>
          <p:cNvSpPr/>
          <p:nvPr isPhoto="0" userDrawn="0"/>
        </p:nvSpPr>
        <p:spPr bwMode="auto">
          <a:xfrm>
            <a:off x="3723019" y="4685664"/>
            <a:ext cx="2372980" cy="623746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r>
              <a:rPr/>
              <a:t>Крепкий</a:t>
            </a:r>
            <a:endParaRPr/>
          </a:p>
          <a:p>
            <a:pPr algn="ctr"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r>
              <a:rPr/>
              <a:t>иммунитет</a:t>
            </a:r>
            <a:endParaRPr/>
          </a:p>
        </p:txBody>
      </p:sp>
      <p:sp>
        <p:nvSpPr>
          <p:cNvPr id="164" name="Shape 164" hidden="0"/>
          <p:cNvSpPr/>
          <p:nvPr isPhoto="0" userDrawn="0"/>
        </p:nvSpPr>
        <p:spPr bwMode="auto">
          <a:xfrm>
            <a:off x="6242700" y="4685664"/>
            <a:ext cx="2372979" cy="623746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r>
              <a:rPr/>
              <a:t>Профилактика</a:t>
            </a:r>
            <a:endParaRPr/>
          </a:p>
          <a:p>
            <a:pPr algn="ctr"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r>
              <a:rPr/>
              <a:t>аллергии</a:t>
            </a:r>
            <a:endParaRPr/>
          </a:p>
        </p:txBody>
      </p:sp>
      <p:sp>
        <p:nvSpPr>
          <p:cNvPr id="165" name="Shape 165" hidden="0"/>
          <p:cNvSpPr/>
          <p:nvPr isPhoto="0" userDrawn="0"/>
        </p:nvSpPr>
        <p:spPr bwMode="auto">
          <a:xfrm>
            <a:off x="8762380" y="4685664"/>
            <a:ext cx="2372979" cy="623746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r>
              <a:rPr/>
              <a:t>Здоровая</a:t>
            </a:r>
            <a:endParaRPr/>
          </a:p>
          <a:p>
            <a:pPr algn="ctr"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r>
              <a:rPr/>
              <a:t>кожа</a:t>
            </a:r>
            <a:endParaRPr/>
          </a:p>
        </p:txBody>
      </p:sp>
      <p:pic>
        <p:nvPicPr>
          <p:cNvPr id="166" name="image32.png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6832309" y="3337519"/>
            <a:ext cx="1227544" cy="1270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33.png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9352367" y="3337519"/>
            <a:ext cx="1226786" cy="1270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24.png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1734360" y="3337519"/>
            <a:ext cx="1226055" cy="1270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25.png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4313373" y="3337519"/>
            <a:ext cx="1226054" cy="1270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1" name="image2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 hidden="0"/>
          <p:cNvSpPr/>
          <p:nvPr isPhoto="0" userDrawn="0"/>
        </p:nvSpPr>
        <p:spPr bwMode="auto">
          <a:xfrm>
            <a:off x="6022190" y="1031318"/>
            <a:ext cx="6179971" cy="4809452"/>
          </a:xfrm>
          <a:prstGeom prst="rect">
            <a:avLst/>
          </a:prstGeom>
          <a:solidFill>
            <a:srgbClr val="A3D5C3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</a:defRPr>
            </a:pPr>
            <a:endParaRPr/>
          </a:p>
        </p:txBody>
      </p:sp>
      <p:pic>
        <p:nvPicPr>
          <p:cNvPr id="173" name="image19.png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000799" y="1433222"/>
            <a:ext cx="2222752" cy="4005645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 hidden="0"/>
          <p:cNvSpPr/>
          <p:nvPr isPhoto="0" userDrawn="0"/>
        </p:nvSpPr>
        <p:spPr bwMode="auto">
          <a:xfrm>
            <a:off x="947737" y="1235255"/>
            <a:ext cx="9712326" cy="598126"/>
          </a:xfrm>
          <a:prstGeom prst="rect">
            <a:avLst/>
          </a:prstGeom>
          <a:ln w="12700">
            <a:miter lim="400000"/>
          </a:ln>
        </p:spPr>
        <p:txBody>
          <a:bodyPr lIns="44974" tIns="44974" rIns="44974" bIns="44974" anchor="ctr">
            <a:spAutoFit/>
          </a:bodyPr>
          <a:lstStyle>
            <a:lvl1pPr>
              <a:defRPr sz="3400" b="1">
                <a:solidFill>
                  <a:srgbClr val="6FC7A5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>
              <a:defRPr/>
            </a:pPr>
            <a:r>
              <a:rPr/>
              <a:t>B-Kurunga</a:t>
            </a:r>
            <a:endParaRPr/>
          </a:p>
        </p:txBody>
      </p:sp>
      <p:sp>
        <p:nvSpPr>
          <p:cNvPr id="175" name="Shape 175" hidden="0"/>
          <p:cNvSpPr/>
          <p:nvPr isPhoto="0" userDrawn="0"/>
        </p:nvSpPr>
        <p:spPr bwMode="auto">
          <a:xfrm>
            <a:off x="971550" y="2744788"/>
            <a:ext cx="2790824" cy="1974772"/>
          </a:xfrm>
          <a:prstGeom prst="rect">
            <a:avLst/>
          </a:prstGeom>
          <a:ln w="12700">
            <a:miter lim="400000"/>
          </a:ln>
        </p:spPr>
        <p:txBody>
          <a:bodyPr lIns="44974" tIns="44974" rIns="44974" bIns="44974">
            <a:spAutoFit/>
          </a:bodyPr>
          <a:lstStyle/>
          <a:p>
            <a:pPr>
              <a:defRPr b="1">
                <a:solidFill>
                  <a:srgbClr val="535353"/>
                </a:solidFill>
                <a:latin typeface="Helvetica Neue"/>
                <a:ea typeface="Helvetica Neue"/>
                <a:cs typeface="Helvetica Neue"/>
              </a:defRPr>
            </a:pPr>
            <a:r>
              <a:rPr/>
              <a:t>БОНУСНЫЕ  БАЛЛЫ</a:t>
            </a:r>
            <a:endParaRPr>
              <a:solidFill>
                <a:srgbClr val="5B2E63"/>
              </a:solidFill>
              <a:latin typeface="+mj-lt"/>
              <a:ea typeface="+mj-ea"/>
              <a:cs typeface="+mj-cs"/>
            </a:endParaRPr>
          </a:p>
          <a:p>
            <a:pPr>
              <a:defRPr b="1">
                <a:solidFill>
                  <a:srgbClr val="5B2E63"/>
                </a:solidFill>
                <a:latin typeface="+mj-lt"/>
                <a:ea typeface="+mj-ea"/>
                <a:cs typeface="+mj-cs"/>
              </a:defRPr>
            </a:pPr>
            <a:endParaRPr/>
          </a:p>
          <a:p>
            <a:pPr>
              <a:defRPr b="1">
                <a:solidFill>
                  <a:srgbClr val="5B2E63"/>
                </a:solidFill>
                <a:latin typeface="+mj-lt"/>
                <a:ea typeface="+mj-ea"/>
                <a:cs typeface="+mj-cs"/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КЛУБНАЯ ЦЕНА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РОЗНИЧНАЯ ЦЕНА</a:t>
            </a:r>
            <a:endParaRPr/>
          </a:p>
        </p:txBody>
      </p:sp>
      <p:sp>
        <p:nvSpPr>
          <p:cNvPr id="176" name="Shape 176" hidden="0"/>
          <p:cNvSpPr/>
          <p:nvPr isPhoto="0" userDrawn="0"/>
        </p:nvSpPr>
        <p:spPr bwMode="auto">
          <a:xfrm>
            <a:off x="4114800" y="2662238"/>
            <a:ext cx="500063" cy="48620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defRPr sz="2800" b="1">
                <a:solidFill>
                  <a:srgbClr val="72C6A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/>
              <a:t>6</a:t>
            </a:r>
            <a:endParaRPr/>
          </a:p>
        </p:txBody>
      </p:sp>
      <p:sp>
        <p:nvSpPr>
          <p:cNvPr id="177" name="Shape 177" hidden="0"/>
          <p:cNvSpPr/>
          <p:nvPr isPhoto="0" userDrawn="0"/>
        </p:nvSpPr>
        <p:spPr bwMode="auto">
          <a:xfrm>
            <a:off x="4048125" y="4251325"/>
            <a:ext cx="1454150" cy="48620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2800" b="1">
                <a:solidFill>
                  <a:srgbClr val="72C6A6"/>
                </a:solidFill>
                <a:latin typeface="+mj-lt"/>
                <a:ea typeface="+mj-ea"/>
                <a:cs typeface="+mj-cs"/>
              </a:defRPr>
            </a:pPr>
            <a:r>
              <a:rPr/>
              <a:t>13,75 </a:t>
            </a:r>
            <a:r>
              <a:rPr sz="1800"/>
              <a:t>у.е.</a:t>
            </a:r>
            <a:endParaRPr/>
          </a:p>
        </p:txBody>
      </p:sp>
      <p:sp>
        <p:nvSpPr>
          <p:cNvPr id="178" name="Shape 178" hidden="0"/>
          <p:cNvSpPr/>
          <p:nvPr isPhoto="0" userDrawn="0"/>
        </p:nvSpPr>
        <p:spPr bwMode="auto">
          <a:xfrm>
            <a:off x="4048125" y="3457575"/>
            <a:ext cx="923925" cy="48620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2800" b="1">
                <a:solidFill>
                  <a:srgbClr val="72C6A6"/>
                </a:solidFill>
                <a:latin typeface="+mj-lt"/>
                <a:ea typeface="+mj-ea"/>
                <a:cs typeface="+mj-cs"/>
              </a:defRPr>
            </a:pPr>
            <a:r>
              <a:rPr/>
              <a:t>11</a:t>
            </a:r>
            <a:r>
              <a:rPr sz="1800"/>
              <a:t> у.е.</a:t>
            </a:r>
            <a:endParaRPr/>
          </a:p>
        </p:txBody>
      </p:sp>
      <p:sp>
        <p:nvSpPr>
          <p:cNvPr id="179" name="Shape 179" hidden="0"/>
          <p:cNvSpPr/>
          <p:nvPr isPhoto="0" userDrawn="0"/>
        </p:nvSpPr>
        <p:spPr bwMode="auto">
          <a:xfrm>
            <a:off x="4060823" y="2589213"/>
            <a:ext cx="633419" cy="633417"/>
          </a:xfrm>
          <a:prstGeom prst="ellipse">
            <a:avLst/>
          </a:prstGeom>
          <a:ln w="25400">
            <a:solidFill>
              <a:srgbClr val="A7A7A7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Helvetica Neue"/>
                <a:ea typeface="Helvetica Neue"/>
                <a:cs typeface="Helvetica Neue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1" name="image1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 hidden="0"/>
          <p:cNvSpPr/>
          <p:nvPr isPhoto="0" userDrawn="0"/>
        </p:nvSpPr>
        <p:spPr bwMode="auto">
          <a:xfrm>
            <a:off x="831020" y="2590412"/>
            <a:ext cx="6375405" cy="1182148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 anchor="ctr">
            <a:spAutoFit/>
          </a:bodyPr>
          <a:lstStyle/>
          <a:p>
            <a:pPr>
              <a:lnSpc>
                <a:spcPct val="90000"/>
              </a:lnSpc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pPr>
            <a:endParaRPr/>
          </a:p>
          <a:p>
            <a:pPr>
              <a:lnSpc>
                <a:spcPct val="90000"/>
              </a:lnSpc>
              <a:defRPr sz="6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pPr>
            <a:r>
              <a:rPr/>
              <a:t>B-Kurunga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1" name="image2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 hidden="0"/>
          <p:cNvSpPr/>
          <p:nvPr isPhoto="0" userDrawn="0"/>
        </p:nvSpPr>
        <p:spPr bwMode="auto">
          <a:xfrm>
            <a:off x="3630259" y="2053112"/>
            <a:ext cx="4896351" cy="4896351"/>
          </a:xfrm>
          <a:prstGeom prst="ellipse">
            <a:avLst/>
          </a:prstGeom>
          <a:ln w="25400">
            <a:solidFill>
              <a:srgbClr val="6ECEA9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</a:defRPr>
            </a:pPr>
            <a:endParaRPr/>
          </a:p>
        </p:txBody>
      </p:sp>
      <p:sp>
        <p:nvSpPr>
          <p:cNvPr id="33" name="Shape 33" hidden="0"/>
          <p:cNvSpPr/>
          <p:nvPr isPhoto="0" userDrawn="0"/>
        </p:nvSpPr>
        <p:spPr bwMode="auto">
          <a:xfrm>
            <a:off x="1276873" y="2496428"/>
            <a:ext cx="3420492" cy="435627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sz="2400" b="1">
                <a:solidFill>
                  <a:srgbClr val="6CC9A5"/>
                </a:solidFill>
                <a:latin typeface="+mj-lt"/>
                <a:ea typeface="+mj-ea"/>
                <a:cs typeface="+mj-cs"/>
              </a:defRPr>
            </a:pPr>
            <a:r>
              <a:rPr/>
              <a:t>01</a:t>
            </a:r>
            <a:r>
              <a:rPr sz="1800">
                <a:solidFill>
                  <a:srgbClr val="535353"/>
                </a:solidFill>
              </a:rPr>
              <a:t> жизнь в мегаполисе</a:t>
            </a:r>
            <a:endParaRPr/>
          </a:p>
        </p:txBody>
      </p:sp>
      <p:sp>
        <p:nvSpPr>
          <p:cNvPr id="34" name="Shape 34" hidden="0"/>
          <p:cNvSpPr/>
          <p:nvPr isPhoto="0" userDrawn="0"/>
        </p:nvSpPr>
        <p:spPr bwMode="auto">
          <a:xfrm>
            <a:off x="3229006" y="1639054"/>
            <a:ext cx="5733989" cy="5733989"/>
          </a:xfrm>
          <a:prstGeom prst="ellipse">
            <a:avLst/>
          </a:prstGeom>
          <a:ln w="76200">
            <a:solidFill>
              <a:srgbClr val="6ECEA9">
                <a:alpha val="16212"/>
              </a:srgbClr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</a:defRPr>
            </a:pPr>
            <a:endParaRPr/>
          </a:p>
        </p:txBody>
      </p:sp>
      <p:sp>
        <p:nvSpPr>
          <p:cNvPr id="35" name="Shape 35" hidden="0"/>
          <p:cNvSpPr/>
          <p:nvPr isPhoto="0" userDrawn="0"/>
        </p:nvSpPr>
        <p:spPr bwMode="auto">
          <a:xfrm>
            <a:off x="985518" y="452795"/>
            <a:ext cx="9533140" cy="13993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</a:defRPr>
            </a:pPr>
            <a:endParaRPr/>
          </a:p>
        </p:txBody>
      </p:sp>
      <p:sp>
        <p:nvSpPr>
          <p:cNvPr id="36" name="Shape 36" hidden="0"/>
          <p:cNvSpPr/>
          <p:nvPr isPhoto="0" userDrawn="0"/>
        </p:nvSpPr>
        <p:spPr bwMode="auto">
          <a:xfrm>
            <a:off x="1014411" y="544256"/>
            <a:ext cx="9933993" cy="1216379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 anchor="ctr">
            <a:spAutoFit/>
          </a:bodyPr>
          <a:lstStyle/>
          <a:p>
            <a:pPr>
              <a:defRPr sz="4000"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ОБРАЗ ЖИЗНИ НАПРЯМУЮ ВЛИЯЕТ </a:t>
            </a:r>
            <a:endParaRPr/>
          </a:p>
          <a:p>
            <a:pPr>
              <a:defRPr sz="4000"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НА ЗДОРОВЬЕ КИШЕЧНИКА  </a:t>
            </a:r>
            <a:endParaRPr/>
          </a:p>
        </p:txBody>
      </p:sp>
      <p:sp>
        <p:nvSpPr>
          <p:cNvPr id="37" name="Shape 37" hidden="0"/>
          <p:cNvSpPr/>
          <p:nvPr isPhoto="0" userDrawn="0"/>
        </p:nvSpPr>
        <p:spPr bwMode="auto">
          <a:xfrm>
            <a:off x="1348208" y="3181936"/>
            <a:ext cx="2282053" cy="435627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sz="2400" b="1">
                <a:solidFill>
                  <a:srgbClr val="6CCAA5"/>
                </a:solidFill>
                <a:latin typeface="+mj-lt"/>
                <a:ea typeface="+mj-ea"/>
                <a:cs typeface="+mj-cs"/>
              </a:defRPr>
            </a:pPr>
            <a:r>
              <a:rPr/>
              <a:t>02</a:t>
            </a:r>
            <a:r>
              <a:rPr>
                <a:solidFill>
                  <a:srgbClr val="F97759"/>
                </a:solidFill>
              </a:rPr>
              <a:t> </a:t>
            </a:r>
            <a:r>
              <a:rPr sz="1800">
                <a:solidFill>
                  <a:srgbClr val="535353"/>
                </a:solidFill>
              </a:rPr>
              <a:t>переутомление</a:t>
            </a:r>
            <a:endParaRPr/>
          </a:p>
        </p:txBody>
      </p:sp>
      <p:sp>
        <p:nvSpPr>
          <p:cNvPr id="38" name="Shape 38" hidden="0"/>
          <p:cNvSpPr/>
          <p:nvPr isPhoto="0" userDrawn="0"/>
        </p:nvSpPr>
        <p:spPr bwMode="auto">
          <a:xfrm>
            <a:off x="1810610" y="3867446"/>
            <a:ext cx="1931138" cy="435627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sz="2400" b="1">
                <a:solidFill>
                  <a:srgbClr val="70C9A6"/>
                </a:solidFill>
                <a:latin typeface="+mj-lt"/>
                <a:ea typeface="+mj-ea"/>
                <a:cs typeface="+mj-cs"/>
              </a:defRPr>
            </a:pPr>
            <a:r>
              <a:rPr/>
              <a:t>03</a:t>
            </a:r>
            <a:r>
              <a:rPr sz="1800">
                <a:solidFill>
                  <a:srgbClr val="535353"/>
                </a:solidFill>
              </a:rPr>
              <a:t> инфекции</a:t>
            </a:r>
            <a:endParaRPr/>
          </a:p>
        </p:txBody>
      </p:sp>
      <p:sp>
        <p:nvSpPr>
          <p:cNvPr id="39" name="Shape 39" hidden="0"/>
          <p:cNvSpPr/>
          <p:nvPr isPhoto="0" userDrawn="0"/>
        </p:nvSpPr>
        <p:spPr bwMode="auto">
          <a:xfrm>
            <a:off x="1039820" y="4552955"/>
            <a:ext cx="2669605" cy="435627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sz="2400" b="1">
                <a:solidFill>
                  <a:srgbClr val="70C9A6"/>
                </a:solidFill>
                <a:latin typeface="+mj-lt"/>
                <a:ea typeface="+mj-ea"/>
                <a:cs typeface="+mj-cs"/>
              </a:defRPr>
            </a:pPr>
            <a:r>
              <a:rPr/>
              <a:t>04</a:t>
            </a:r>
            <a:r>
              <a:rPr>
                <a:solidFill>
                  <a:srgbClr val="F97759"/>
                </a:solidFill>
              </a:rPr>
              <a:t> </a:t>
            </a:r>
            <a:r>
              <a:rPr sz="1800">
                <a:solidFill>
                  <a:srgbClr val="535353"/>
                </a:solidFill>
              </a:rPr>
              <a:t>нарушенный сон</a:t>
            </a:r>
            <a:endParaRPr/>
          </a:p>
        </p:txBody>
      </p:sp>
      <p:sp>
        <p:nvSpPr>
          <p:cNvPr id="40" name="Shape 40" hidden="0"/>
          <p:cNvSpPr/>
          <p:nvPr isPhoto="0" userDrawn="0"/>
        </p:nvSpPr>
        <p:spPr bwMode="auto">
          <a:xfrm>
            <a:off x="1131737" y="5238465"/>
            <a:ext cx="2485771" cy="670257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 algn="r">
              <a:lnSpc>
                <a:spcPct val="90000"/>
              </a:lnSpc>
              <a:defRPr sz="2400" b="1">
                <a:solidFill>
                  <a:srgbClr val="73C8A7"/>
                </a:solidFill>
                <a:latin typeface="+mj-lt"/>
                <a:ea typeface="+mj-ea"/>
                <a:cs typeface="+mj-cs"/>
              </a:defRPr>
            </a:pPr>
            <a:r>
              <a:rPr/>
              <a:t>05</a:t>
            </a:r>
            <a:r>
              <a:rPr>
                <a:solidFill>
                  <a:srgbClr val="F97759"/>
                </a:solidFill>
              </a:rPr>
              <a:t> </a:t>
            </a:r>
            <a:r>
              <a:rPr sz="1800">
                <a:solidFill>
                  <a:srgbClr val="535353"/>
                </a:solidFill>
              </a:rPr>
              <a:t>малоподвижный </a:t>
            </a:r>
            <a:endParaRPr>
              <a:solidFill>
                <a:srgbClr val="535353"/>
              </a:solidFill>
            </a:endParaRPr>
          </a:p>
          <a:p>
            <a:pPr algn="r">
              <a:lnSpc>
                <a:spcPct val="90000"/>
              </a:lnSpc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образ жизни</a:t>
            </a:r>
            <a:endParaRPr/>
          </a:p>
        </p:txBody>
      </p:sp>
      <p:sp>
        <p:nvSpPr>
          <p:cNvPr id="41" name="Shape 41" hidden="0"/>
          <p:cNvSpPr/>
          <p:nvPr isPhoto="0" userDrawn="0"/>
        </p:nvSpPr>
        <p:spPr bwMode="auto">
          <a:xfrm>
            <a:off x="8298884" y="2503770"/>
            <a:ext cx="2669603" cy="670257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sz="2400" b="1">
                <a:solidFill>
                  <a:srgbClr val="73C8A7"/>
                </a:solidFill>
                <a:latin typeface="+mj-lt"/>
                <a:ea typeface="+mj-ea"/>
                <a:cs typeface="+mj-cs"/>
              </a:defRPr>
            </a:pPr>
            <a:r>
              <a:rPr/>
              <a:t>06</a:t>
            </a:r>
            <a:r>
              <a:rPr sz="1800">
                <a:solidFill>
                  <a:srgbClr val="535353"/>
                </a:solidFill>
              </a:rPr>
              <a:t> хронические заболевания</a:t>
            </a:r>
            <a:endParaRPr/>
          </a:p>
        </p:txBody>
      </p:sp>
      <p:sp>
        <p:nvSpPr>
          <p:cNvPr id="42" name="Shape 42" hidden="0"/>
          <p:cNvSpPr/>
          <p:nvPr isPhoto="0" userDrawn="0"/>
        </p:nvSpPr>
        <p:spPr bwMode="auto">
          <a:xfrm>
            <a:off x="8765261" y="3473832"/>
            <a:ext cx="2707068" cy="670257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sz="2400" b="1">
                <a:solidFill>
                  <a:srgbClr val="70C9A6"/>
                </a:solidFill>
                <a:latin typeface="+mj-lt"/>
                <a:ea typeface="+mj-ea"/>
                <a:cs typeface="+mj-cs"/>
              </a:defRPr>
            </a:pPr>
            <a:r>
              <a:rPr/>
              <a:t>07</a:t>
            </a:r>
            <a:r>
              <a:rPr sz="1800">
                <a:solidFill>
                  <a:srgbClr val="535353"/>
                </a:solidFill>
              </a:rPr>
              <a:t> длительный прием антибиотиков</a:t>
            </a:r>
            <a:endParaRPr/>
          </a:p>
        </p:txBody>
      </p:sp>
      <p:sp>
        <p:nvSpPr>
          <p:cNvPr id="43" name="Shape 43" hidden="0"/>
          <p:cNvSpPr/>
          <p:nvPr isPhoto="0" userDrawn="0"/>
        </p:nvSpPr>
        <p:spPr bwMode="auto">
          <a:xfrm>
            <a:off x="8765261" y="4443895"/>
            <a:ext cx="3335006" cy="911035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sz="2400" b="1">
                <a:solidFill>
                  <a:srgbClr val="70C9A6"/>
                </a:solidFill>
                <a:latin typeface="+mj-lt"/>
                <a:ea typeface="+mj-ea"/>
                <a:cs typeface="+mj-cs"/>
              </a:defRPr>
            </a:pPr>
            <a:r>
              <a:rPr/>
              <a:t>08</a:t>
            </a:r>
            <a:r>
              <a:rPr sz="1800">
                <a:solidFill>
                  <a:srgbClr val="535353"/>
                </a:solidFill>
              </a:rPr>
              <a:t> фаст-фуд </a:t>
            </a:r>
            <a:endParaRPr>
              <a:solidFill>
                <a:srgbClr val="535353"/>
              </a:solidFill>
            </a:endParaRPr>
          </a:p>
          <a:p>
            <a:pPr>
              <a:lnSpc>
                <a:spcPct val="90000"/>
              </a:lnSpc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и недостаток </a:t>
            </a:r>
            <a:endParaRPr/>
          </a:p>
          <a:p>
            <a:pPr>
              <a:lnSpc>
                <a:spcPct val="90000"/>
              </a:lnSpc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растительной пищи</a:t>
            </a:r>
            <a:endParaRPr/>
          </a:p>
        </p:txBody>
      </p:sp>
      <p:sp>
        <p:nvSpPr>
          <p:cNvPr id="44" name="Shape 44" hidden="0"/>
          <p:cNvSpPr/>
          <p:nvPr isPhoto="0" userDrawn="0"/>
        </p:nvSpPr>
        <p:spPr bwMode="auto">
          <a:xfrm>
            <a:off x="8501628" y="5587384"/>
            <a:ext cx="1931138" cy="435627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sz="2400" b="1">
                <a:solidFill>
                  <a:srgbClr val="73C8A7"/>
                </a:solidFill>
                <a:latin typeface="+mj-lt"/>
                <a:ea typeface="+mj-ea"/>
                <a:cs typeface="+mj-cs"/>
              </a:defRPr>
            </a:pPr>
            <a:r>
              <a:rPr/>
              <a:t>09</a:t>
            </a:r>
            <a:r>
              <a:rPr sz="1800">
                <a:solidFill>
                  <a:srgbClr val="535353"/>
                </a:solidFill>
              </a:rPr>
              <a:t> стресс</a:t>
            </a:r>
            <a:endParaRPr/>
          </a:p>
        </p:txBody>
      </p:sp>
      <p:pic>
        <p:nvPicPr>
          <p:cNvPr id="45" name="image3.png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3698625" y="1897489"/>
            <a:ext cx="4921750" cy="4921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7" name="image2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 hidden="0"/>
          <p:cNvSpPr/>
          <p:nvPr isPhoto="0" userDrawn="0"/>
        </p:nvSpPr>
        <p:spPr bwMode="auto">
          <a:xfrm>
            <a:off x="1014411" y="548685"/>
            <a:ext cx="9933993" cy="1216380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 anchor="ctr">
            <a:spAutoFit/>
          </a:bodyPr>
          <a:lstStyle>
            <a:lvl1pPr>
              <a:defRPr sz="4000"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/>
              <a:t>ОСЛАБЛЕННЫЙ КИШЕЧНИК МОЖЕТ СПРОВОЦИРОВАТЬ:  </a:t>
            </a:r>
            <a:endParaRPr/>
          </a:p>
        </p:txBody>
      </p:sp>
      <p:sp>
        <p:nvSpPr>
          <p:cNvPr id="49" name="Shape 49" hidden="0"/>
          <p:cNvSpPr/>
          <p:nvPr isPhoto="0" userDrawn="0"/>
        </p:nvSpPr>
        <p:spPr bwMode="auto">
          <a:xfrm>
            <a:off x="5581660" y="2972742"/>
            <a:ext cx="2125707" cy="615920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повышенную 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тревожность</a:t>
            </a:r>
            <a:endParaRPr/>
          </a:p>
        </p:txBody>
      </p:sp>
      <p:sp>
        <p:nvSpPr>
          <p:cNvPr id="50" name="Shape 50" hidden="0"/>
          <p:cNvSpPr/>
          <p:nvPr isPhoto="0" userDrawn="0"/>
        </p:nvSpPr>
        <p:spPr bwMode="auto">
          <a:xfrm>
            <a:off x="9198747" y="4718193"/>
            <a:ext cx="2170772" cy="349220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/>
              <a:t>лишний вес</a:t>
            </a:r>
            <a:endParaRPr/>
          </a:p>
        </p:txBody>
      </p:sp>
      <p:sp>
        <p:nvSpPr>
          <p:cNvPr id="51" name="Shape 51" hidden="0"/>
          <p:cNvSpPr/>
          <p:nvPr isPhoto="0" userDrawn="0"/>
        </p:nvSpPr>
        <p:spPr bwMode="auto">
          <a:xfrm>
            <a:off x="2137548" y="2534473"/>
            <a:ext cx="2073694" cy="882620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частые 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вирусные 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заболевания</a:t>
            </a:r>
            <a:endParaRPr/>
          </a:p>
        </p:txBody>
      </p:sp>
      <p:sp>
        <p:nvSpPr>
          <p:cNvPr id="52" name="Shape 52" hidden="0"/>
          <p:cNvSpPr/>
          <p:nvPr isPhoto="0" userDrawn="0"/>
        </p:nvSpPr>
        <p:spPr bwMode="auto">
          <a:xfrm>
            <a:off x="2155325" y="3897772"/>
            <a:ext cx="2170772" cy="349220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/>
              <a:t>дисбактериоз</a:t>
            </a:r>
            <a:endParaRPr/>
          </a:p>
        </p:txBody>
      </p:sp>
      <p:sp>
        <p:nvSpPr>
          <p:cNvPr id="53" name="Shape 53" hidden="0"/>
          <p:cNvSpPr/>
          <p:nvPr isPhoto="0" userDrawn="0"/>
        </p:nvSpPr>
        <p:spPr bwMode="auto">
          <a:xfrm>
            <a:off x="2168026" y="4949171"/>
            <a:ext cx="2318924" cy="615920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аллергические 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реакции</a:t>
            </a:r>
            <a:endParaRPr/>
          </a:p>
        </p:txBody>
      </p:sp>
      <p:sp>
        <p:nvSpPr>
          <p:cNvPr id="54" name="Shape 54" hidden="0"/>
          <p:cNvSpPr/>
          <p:nvPr isPhoto="0" userDrawn="0"/>
        </p:nvSpPr>
        <p:spPr bwMode="auto">
          <a:xfrm>
            <a:off x="9198747" y="2957502"/>
            <a:ext cx="2170772" cy="615920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проблемы 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с кожей</a:t>
            </a:r>
            <a:endParaRPr/>
          </a:p>
        </p:txBody>
      </p:sp>
      <p:sp>
        <p:nvSpPr>
          <p:cNvPr id="55" name="Shape 55" hidden="0"/>
          <p:cNvSpPr/>
          <p:nvPr isPhoto="0" userDrawn="0"/>
        </p:nvSpPr>
        <p:spPr bwMode="auto">
          <a:xfrm>
            <a:off x="5581660" y="4390335"/>
            <a:ext cx="2125707" cy="882620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обострение 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хронических 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заболеваний</a:t>
            </a:r>
            <a:endParaRPr/>
          </a:p>
        </p:txBody>
      </p:sp>
      <p:pic>
        <p:nvPicPr>
          <p:cNvPr id="56" name="image4.png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72385" y="2213780"/>
            <a:ext cx="1473052" cy="1524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5.png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972385" y="3310382"/>
            <a:ext cx="1473052" cy="1524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6.png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972385" y="4495129"/>
            <a:ext cx="1473052" cy="1524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7.png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4403433" y="2503460"/>
            <a:ext cx="1472141" cy="1524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8.png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>
            <a:off x="4390733" y="4069643"/>
            <a:ext cx="1472141" cy="1524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age9.png" hidden="0"/>
          <p:cNvPicPr>
            <a:picLocks noChangeAspect="1"/>
          </p:cNvPicPr>
          <p:nvPr isPhoto="0" userDrawn="0"/>
        </p:nvPicPr>
        <p:blipFill>
          <a:blip r:embed="rId8"/>
          <a:stretch/>
        </p:blipFill>
        <p:spPr bwMode="auto">
          <a:xfrm>
            <a:off x="8122487" y="2566960"/>
            <a:ext cx="1350296" cy="1397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10.png" hidden="0"/>
          <p:cNvPicPr>
            <a:picLocks noChangeAspect="1"/>
          </p:cNvPicPr>
          <p:nvPr isPhoto="0" userDrawn="0"/>
        </p:nvPicPr>
        <p:blipFill>
          <a:blip r:embed="rId9"/>
          <a:stretch/>
        </p:blipFill>
        <p:spPr bwMode="auto">
          <a:xfrm>
            <a:off x="8061565" y="4069643"/>
            <a:ext cx="1472141" cy="1524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4" name="image2.png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 hidden="0"/>
          <p:cNvSpPr/>
          <p:nvPr isPhoto="0" userDrawn="0"/>
        </p:nvSpPr>
        <p:spPr bwMode="auto">
          <a:xfrm>
            <a:off x="1004250" y="542066"/>
            <a:ext cx="9937806" cy="2117132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 anchor="ctr">
            <a:spAutoFit/>
          </a:bodyPr>
          <a:lstStyle/>
          <a:p>
            <a:pPr>
              <a:defRPr sz="4000"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ПОЧЕМУ ТАК ПРОИСХОДИТ?  </a:t>
            </a:r>
            <a:endParaRPr/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endParaRPr/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В кишечнике живут триллионы бактерий: полезных и патогенных. </a:t>
            </a:r>
            <a:endParaRPr/>
          </a:p>
          <a:p>
            <a:pPr>
              <a:lnSpc>
                <a:spcPct val="150000"/>
              </a:lnSpc>
              <a:defRPr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Вместе они образуют микрофлору кишечника.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В норме микрофлора  кишечника на </a:t>
            </a:r>
            <a:r>
              <a:rPr>
                <a:solidFill>
                  <a:srgbClr val="6BC8A4"/>
                </a:solidFill>
              </a:rPr>
              <a:t>80-90% </a:t>
            </a:r>
            <a:r>
              <a:rPr/>
              <a:t>состоит 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из полезных бактерий, которые:</a:t>
            </a:r>
            <a:endParaRPr/>
          </a:p>
        </p:txBody>
      </p:sp>
      <p:pic>
        <p:nvPicPr>
          <p:cNvPr id="66" name="image11.png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7366319" y="1300811"/>
            <a:ext cx="4797274" cy="4798444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 hidden="0"/>
          <p:cNvSpPr/>
          <p:nvPr isPhoto="0" userDrawn="0"/>
        </p:nvSpPr>
        <p:spPr bwMode="auto">
          <a:xfrm>
            <a:off x="1196338" y="3532485"/>
            <a:ext cx="165761" cy="165761"/>
          </a:xfrm>
          <a:prstGeom prst="ellipse">
            <a:avLst/>
          </a:prstGeom>
          <a:solidFill>
            <a:srgbClr val="ADCA6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</a:defRPr>
            </a:pPr>
            <a:endParaRPr/>
          </a:p>
        </p:txBody>
      </p:sp>
      <p:sp>
        <p:nvSpPr>
          <p:cNvPr id="68" name="Shape 68" hidden="0"/>
          <p:cNvSpPr/>
          <p:nvPr isPhoto="0" userDrawn="0"/>
        </p:nvSpPr>
        <p:spPr bwMode="auto">
          <a:xfrm>
            <a:off x="1484766" y="3409000"/>
            <a:ext cx="3326274" cy="1949420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подавляют патогенные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бактерии в кишечнике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способствуют лучшему пищеварению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улучшают иммунитет</a:t>
            </a:r>
            <a:endParaRPr/>
          </a:p>
        </p:txBody>
      </p:sp>
      <p:sp>
        <p:nvSpPr>
          <p:cNvPr id="69" name="Shape 69" hidden="0"/>
          <p:cNvSpPr/>
          <p:nvPr isPhoto="0" userDrawn="0"/>
        </p:nvSpPr>
        <p:spPr bwMode="auto">
          <a:xfrm>
            <a:off x="5193167" y="3408998"/>
            <a:ext cx="3326270" cy="248282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помогают 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усваиваться 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кальцию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участвуют в синтезе витаминов</a:t>
            </a:r>
            <a:endParaRPr/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предотвращают аллергические реакции</a:t>
            </a:r>
            <a:endParaRPr/>
          </a:p>
        </p:txBody>
      </p:sp>
      <p:sp>
        <p:nvSpPr>
          <p:cNvPr id="70" name="Shape 70" hidden="0"/>
          <p:cNvSpPr/>
          <p:nvPr isPhoto="0" userDrawn="0"/>
        </p:nvSpPr>
        <p:spPr bwMode="auto">
          <a:xfrm>
            <a:off x="1196338" y="4349686"/>
            <a:ext cx="165761" cy="165761"/>
          </a:xfrm>
          <a:prstGeom prst="ellipse">
            <a:avLst/>
          </a:prstGeom>
          <a:solidFill>
            <a:srgbClr val="ADCA6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</a:defRPr>
            </a:pPr>
            <a:endParaRPr/>
          </a:p>
        </p:txBody>
      </p:sp>
      <p:sp>
        <p:nvSpPr>
          <p:cNvPr id="71" name="Shape 71" hidden="0"/>
          <p:cNvSpPr/>
          <p:nvPr isPhoto="0" userDrawn="0"/>
        </p:nvSpPr>
        <p:spPr bwMode="auto">
          <a:xfrm>
            <a:off x="1196338" y="5166889"/>
            <a:ext cx="165761" cy="165761"/>
          </a:xfrm>
          <a:prstGeom prst="ellipse">
            <a:avLst/>
          </a:prstGeom>
          <a:solidFill>
            <a:srgbClr val="ADCA6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</a:defRPr>
            </a:pPr>
            <a:endParaRPr/>
          </a:p>
        </p:txBody>
      </p:sp>
      <p:sp>
        <p:nvSpPr>
          <p:cNvPr id="72" name="Shape 72" hidden="0"/>
          <p:cNvSpPr/>
          <p:nvPr isPhoto="0" userDrawn="0"/>
        </p:nvSpPr>
        <p:spPr bwMode="auto">
          <a:xfrm>
            <a:off x="4933710" y="3532485"/>
            <a:ext cx="165761" cy="165761"/>
          </a:xfrm>
          <a:prstGeom prst="ellipse">
            <a:avLst/>
          </a:prstGeom>
          <a:solidFill>
            <a:srgbClr val="ADCA6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</a:defRPr>
            </a:pPr>
            <a:endParaRPr/>
          </a:p>
        </p:txBody>
      </p:sp>
      <p:sp>
        <p:nvSpPr>
          <p:cNvPr id="73" name="Shape 73" hidden="0"/>
          <p:cNvSpPr/>
          <p:nvPr isPhoto="0" userDrawn="0"/>
        </p:nvSpPr>
        <p:spPr bwMode="auto">
          <a:xfrm>
            <a:off x="4933710" y="4623678"/>
            <a:ext cx="165761" cy="165761"/>
          </a:xfrm>
          <a:prstGeom prst="ellipse">
            <a:avLst/>
          </a:prstGeom>
          <a:solidFill>
            <a:srgbClr val="ADCA6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</a:defRPr>
            </a:pPr>
            <a:endParaRPr/>
          </a:p>
        </p:txBody>
      </p:sp>
      <p:sp>
        <p:nvSpPr>
          <p:cNvPr id="74" name="Shape 74" hidden="0"/>
          <p:cNvSpPr/>
          <p:nvPr isPhoto="0" userDrawn="0"/>
        </p:nvSpPr>
        <p:spPr bwMode="auto">
          <a:xfrm>
            <a:off x="4933710" y="5440881"/>
            <a:ext cx="165761" cy="165761"/>
          </a:xfrm>
          <a:prstGeom prst="ellipse">
            <a:avLst/>
          </a:prstGeom>
          <a:solidFill>
            <a:srgbClr val="ADCA6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8" name="image2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 hidden="0"/>
          <p:cNvSpPr/>
          <p:nvPr isPhoto="0" userDrawn="0"/>
        </p:nvSpPr>
        <p:spPr bwMode="auto">
          <a:xfrm>
            <a:off x="1004251" y="545650"/>
            <a:ext cx="10183498" cy="1216380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 anchor="ctr">
            <a:spAutoFit/>
          </a:bodyPr>
          <a:lstStyle>
            <a:lvl1pPr>
              <a:defRPr sz="4000"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/>
              <a:t>КОГДА НАРУШАЕТСЯ МИКРОФЛОРА КИШЕЧНИКА</a:t>
            </a:r>
            <a:endParaRPr/>
          </a:p>
        </p:txBody>
      </p:sp>
      <p:sp>
        <p:nvSpPr>
          <p:cNvPr id="80" name="Shape 80" hidden="0"/>
          <p:cNvSpPr/>
          <p:nvPr isPhoto="0" userDrawn="0"/>
        </p:nvSpPr>
        <p:spPr bwMode="auto">
          <a:xfrm>
            <a:off x="1011394" y="1920917"/>
            <a:ext cx="10169212" cy="1149320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Под действием негативных факторов полезные бактерии погибают. </a:t>
            </a:r>
            <a:endParaRPr/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endParaRPr/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Баланс здоровой и патогенной флоры нарушается, что приводит к заболеваниям </a:t>
            </a:r>
            <a:endParaRPr/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и сбоям в работе организма.</a:t>
            </a:r>
            <a:endParaRPr/>
          </a:p>
        </p:txBody>
      </p:sp>
      <p:sp>
        <p:nvSpPr>
          <p:cNvPr id="81" name="Shape 81" hidden="0"/>
          <p:cNvSpPr/>
          <p:nvPr isPhoto="0" userDrawn="0"/>
        </p:nvSpPr>
        <p:spPr bwMode="auto">
          <a:xfrm>
            <a:off x="1051554" y="3501704"/>
            <a:ext cx="2236811" cy="623746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defRPr b="1" cap="all">
                <a:solidFill>
                  <a:srgbClr val="ADCA61"/>
                </a:solidFill>
                <a:latin typeface="Calibri"/>
                <a:ea typeface="Calibri"/>
                <a:cs typeface="Calibri"/>
              </a:defRPr>
            </a:pPr>
            <a:r>
              <a:rPr/>
              <a:t>Здоровая </a:t>
            </a:r>
            <a:endParaRPr/>
          </a:p>
          <a:p>
            <a:pPr>
              <a:defRPr b="1" cap="all">
                <a:solidFill>
                  <a:srgbClr val="ADCA61"/>
                </a:solidFill>
                <a:latin typeface="Calibri"/>
                <a:ea typeface="Calibri"/>
                <a:cs typeface="Calibri"/>
              </a:defRPr>
            </a:pPr>
            <a:r>
              <a:rPr/>
              <a:t>микрофлора</a:t>
            </a:r>
            <a:endParaRPr/>
          </a:p>
        </p:txBody>
      </p:sp>
      <p:sp>
        <p:nvSpPr>
          <p:cNvPr id="82" name="Shape 82" hidden="0"/>
          <p:cNvSpPr/>
          <p:nvPr isPhoto="0" userDrawn="0"/>
        </p:nvSpPr>
        <p:spPr bwMode="auto">
          <a:xfrm>
            <a:off x="9277056" y="4187287"/>
            <a:ext cx="2477993" cy="623746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defRPr b="1" cap="all">
                <a:solidFill>
                  <a:srgbClr val="7C6A97"/>
                </a:solidFill>
                <a:latin typeface="Calibri"/>
                <a:ea typeface="Calibri"/>
                <a:cs typeface="Calibri"/>
              </a:defRPr>
            </a:pPr>
            <a:r>
              <a:rPr/>
              <a:t>Рост патогенной </a:t>
            </a:r>
            <a:endParaRPr/>
          </a:p>
          <a:p>
            <a:pPr>
              <a:defRPr b="1" cap="all">
                <a:solidFill>
                  <a:srgbClr val="7C6A97"/>
                </a:solidFill>
                <a:latin typeface="Calibri"/>
                <a:ea typeface="Calibri"/>
                <a:cs typeface="Calibri"/>
              </a:defRPr>
            </a:pPr>
            <a:r>
              <a:rPr/>
              <a:t>флоры</a:t>
            </a:r>
            <a:endParaRPr/>
          </a:p>
        </p:txBody>
      </p:sp>
      <p:pic>
        <p:nvPicPr>
          <p:cNvPr id="83" name="image12.png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7216047" y="3946311"/>
            <a:ext cx="2133083" cy="2133602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 hidden="0"/>
          <p:cNvSpPr/>
          <p:nvPr isPhoto="0" userDrawn="0"/>
        </p:nvSpPr>
        <p:spPr bwMode="auto">
          <a:xfrm>
            <a:off x="3938298" y="3745708"/>
            <a:ext cx="2920984" cy="623746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defRPr b="1" cap="all">
                <a:solidFill>
                  <a:srgbClr val="6BC8A4"/>
                </a:solidFill>
                <a:latin typeface="Calibri"/>
                <a:ea typeface="Calibri"/>
                <a:cs typeface="Calibri"/>
              </a:defRPr>
            </a:pPr>
            <a:r>
              <a:rPr/>
              <a:t>прием антибиотиков </a:t>
            </a:r>
            <a:endParaRPr/>
          </a:p>
          <a:p>
            <a:pPr>
              <a:defRPr b="1" cap="all">
                <a:solidFill>
                  <a:srgbClr val="6BC8A4"/>
                </a:solidFill>
                <a:latin typeface="Calibri"/>
                <a:ea typeface="Calibri"/>
                <a:cs typeface="Calibri"/>
              </a:defRPr>
            </a:pPr>
            <a:r>
              <a:rPr/>
              <a:t>и антигистаминов</a:t>
            </a:r>
            <a:endParaRPr/>
          </a:p>
        </p:txBody>
      </p:sp>
      <p:sp>
        <p:nvSpPr>
          <p:cNvPr id="85" name="Shape 85" hidden="0"/>
          <p:cNvSpPr/>
          <p:nvPr isPhoto="0" userDrawn="0"/>
        </p:nvSpPr>
        <p:spPr bwMode="auto">
          <a:xfrm>
            <a:off x="3938298" y="4528339"/>
            <a:ext cx="2477992" cy="331646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defRPr b="1" cap="all">
                <a:solidFill>
                  <a:srgbClr val="6BC8A4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r>
              <a:rPr/>
              <a:t>стресс</a:t>
            </a:r>
            <a:endParaRPr/>
          </a:p>
        </p:txBody>
      </p:sp>
      <p:sp>
        <p:nvSpPr>
          <p:cNvPr id="86" name="Shape 86" hidden="0"/>
          <p:cNvSpPr/>
          <p:nvPr isPhoto="0" userDrawn="0"/>
        </p:nvSpPr>
        <p:spPr bwMode="auto">
          <a:xfrm>
            <a:off x="3938298" y="5018873"/>
            <a:ext cx="2477992" cy="623746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defRPr b="1" cap="all">
                <a:solidFill>
                  <a:srgbClr val="6BC8A4"/>
                </a:solidFill>
                <a:latin typeface="Calibri"/>
                <a:ea typeface="Calibri"/>
                <a:cs typeface="Calibri"/>
              </a:defRPr>
            </a:pPr>
            <a:r>
              <a:rPr/>
              <a:t>инфекции </a:t>
            </a:r>
            <a:endParaRPr/>
          </a:p>
          <a:p>
            <a:pPr>
              <a:defRPr b="1" cap="all">
                <a:solidFill>
                  <a:srgbClr val="6BC8A4"/>
                </a:solidFill>
                <a:latin typeface="Calibri"/>
                <a:ea typeface="Calibri"/>
                <a:cs typeface="Calibri"/>
              </a:defRPr>
            </a:pPr>
            <a:r>
              <a:rPr/>
              <a:t>и заболевания</a:t>
            </a:r>
            <a:endParaRPr/>
          </a:p>
        </p:txBody>
      </p:sp>
      <p:sp>
        <p:nvSpPr>
          <p:cNvPr id="87" name="Shape 87" hidden="0"/>
          <p:cNvSpPr/>
          <p:nvPr isPhoto="0" userDrawn="0"/>
        </p:nvSpPr>
        <p:spPr bwMode="auto">
          <a:xfrm>
            <a:off x="3938298" y="5801505"/>
            <a:ext cx="2477992" cy="331646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defRPr b="1" cap="all">
                <a:solidFill>
                  <a:srgbClr val="6BC8A4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r>
              <a:rPr/>
              <a:t>углеводная пища</a:t>
            </a:r>
            <a:endParaRPr/>
          </a:p>
        </p:txBody>
      </p:sp>
      <p:sp>
        <p:nvSpPr>
          <p:cNvPr id="88" name="Shape 88" hidden="0"/>
          <p:cNvSpPr/>
          <p:nvPr isPhoto="0" userDrawn="0"/>
        </p:nvSpPr>
        <p:spPr bwMode="auto">
          <a:xfrm>
            <a:off x="9251853" y="4923087"/>
            <a:ext cx="1767941" cy="915846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defRPr b="1" cap="all">
                <a:solidFill>
                  <a:srgbClr val="ADCA61"/>
                </a:solidFill>
                <a:latin typeface="Calibri"/>
                <a:ea typeface="Calibri"/>
                <a:cs typeface="Calibri"/>
              </a:defRPr>
            </a:pPr>
            <a:r>
              <a:rPr/>
              <a:t>Подавление </a:t>
            </a:r>
            <a:endParaRPr/>
          </a:p>
          <a:p>
            <a:pPr>
              <a:defRPr b="1" cap="all">
                <a:solidFill>
                  <a:srgbClr val="ADCA61"/>
                </a:solidFill>
                <a:latin typeface="Calibri"/>
                <a:ea typeface="Calibri"/>
                <a:cs typeface="Calibri"/>
              </a:defRPr>
            </a:pPr>
            <a:r>
              <a:rPr/>
              <a:t>полезной </a:t>
            </a:r>
            <a:endParaRPr/>
          </a:p>
          <a:p>
            <a:pPr>
              <a:defRPr b="1" cap="all">
                <a:solidFill>
                  <a:srgbClr val="ADCA61"/>
                </a:solidFill>
                <a:latin typeface="Calibri"/>
                <a:ea typeface="Calibri"/>
                <a:cs typeface="Calibri"/>
              </a:defRPr>
            </a:pPr>
            <a:r>
              <a:rPr/>
              <a:t>флоры</a:t>
            </a:r>
            <a:endParaRPr/>
          </a:p>
        </p:txBody>
      </p:sp>
      <p:sp>
        <p:nvSpPr>
          <p:cNvPr id="89" name="Shape 89" hidden="0"/>
          <p:cNvSpPr/>
          <p:nvPr isPhoto="0" userDrawn="0"/>
        </p:nvSpPr>
        <p:spPr bwMode="auto">
          <a:xfrm rot="16199999">
            <a:off x="2893040" y="4721383"/>
            <a:ext cx="916783" cy="436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72"/>
                </a:moveTo>
                <a:lnTo>
                  <a:pt x="10955" y="21600"/>
                </a:lnTo>
                <a:lnTo>
                  <a:pt x="21600" y="0"/>
                </a:lnTo>
              </a:path>
            </a:pathLst>
          </a:custGeom>
          <a:ln w="50800">
            <a:solidFill>
              <a:srgbClr val="6BC8A4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</a:defRPr>
            </a:pPr>
            <a:endParaRPr/>
          </a:p>
        </p:txBody>
      </p:sp>
      <p:sp>
        <p:nvSpPr>
          <p:cNvPr id="90" name="Shape 90" hidden="0"/>
          <p:cNvSpPr/>
          <p:nvPr isPhoto="0" userDrawn="0"/>
        </p:nvSpPr>
        <p:spPr bwMode="auto">
          <a:xfrm rot="16199999">
            <a:off x="6439167" y="4721383"/>
            <a:ext cx="916781" cy="436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72"/>
                </a:moveTo>
                <a:lnTo>
                  <a:pt x="10955" y="21600"/>
                </a:lnTo>
                <a:lnTo>
                  <a:pt x="21600" y="0"/>
                </a:lnTo>
              </a:path>
            </a:pathLst>
          </a:custGeom>
          <a:ln w="50800">
            <a:solidFill>
              <a:srgbClr val="6BC8A4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</a:defRPr>
            </a:pPr>
            <a:endParaRPr/>
          </a:p>
        </p:txBody>
      </p:sp>
      <p:pic>
        <p:nvPicPr>
          <p:cNvPr id="91" name="image13.png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798696" y="3946311"/>
            <a:ext cx="2133083" cy="2133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3" name="image2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 hidden="0"/>
          <p:cNvSpPr/>
          <p:nvPr isPhoto="0" userDrawn="0"/>
        </p:nvSpPr>
        <p:spPr bwMode="auto">
          <a:xfrm>
            <a:off x="1004251" y="524805"/>
            <a:ext cx="10183498" cy="1216380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 anchor="ctr">
            <a:spAutoFit/>
          </a:bodyPr>
          <a:lstStyle/>
          <a:p>
            <a:pPr>
              <a:defRPr sz="4000" b="1">
                <a:solidFill>
                  <a:srgbClr val="6BC8A4"/>
                </a:solidFill>
                <a:latin typeface="+mj-lt"/>
                <a:ea typeface="+mj-ea"/>
                <a:cs typeface="+mj-cs"/>
              </a:defRPr>
            </a:pPr>
            <a:r>
              <a:rPr/>
              <a:t>КАК ВОССТАНОВИТЬ </a:t>
            </a:r>
            <a:endParaRPr/>
          </a:p>
          <a:p>
            <a:pPr>
              <a:defRPr sz="4000"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МИКРОФЛОРУ  КИШЕЧНИКА?</a:t>
            </a:r>
            <a:endParaRPr/>
          </a:p>
        </p:txBody>
      </p:sp>
      <p:sp>
        <p:nvSpPr>
          <p:cNvPr id="95" name="Shape 95" hidden="0"/>
          <p:cNvSpPr/>
          <p:nvPr isPhoto="0" userDrawn="0"/>
        </p:nvSpPr>
        <p:spPr bwMode="auto">
          <a:xfrm>
            <a:off x="2179794" y="2558712"/>
            <a:ext cx="3538782" cy="1733520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defRPr b="1" cap="all">
                <a:solidFill>
                  <a:srgbClr val="6BC8A4"/>
                </a:solidFill>
                <a:latin typeface="Calibri"/>
                <a:ea typeface="Calibri"/>
                <a:cs typeface="Calibri"/>
              </a:defRPr>
            </a:pPr>
            <a:r>
              <a:rPr/>
              <a:t>пробиотики-</a:t>
            </a:r>
            <a:endParaRPr/>
          </a:p>
          <a:p>
            <a:pPr>
              <a:defRPr b="1" cap="all">
                <a:solidFill>
                  <a:srgbClr val="6BC8A4"/>
                </a:solidFill>
                <a:latin typeface="Calibri"/>
                <a:ea typeface="Calibri"/>
                <a:cs typeface="Calibri"/>
              </a:defRPr>
            </a:pPr>
            <a:r>
              <a:rPr/>
              <a:t>лактобактерии</a:t>
            </a:r>
            <a:endParaRPr/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живые культуры, которые </a:t>
            </a:r>
            <a:endParaRPr/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восстанавливают численность</a:t>
            </a:r>
            <a:endParaRPr/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полезной микрофлоры </a:t>
            </a:r>
            <a:endParaRPr/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кишечника</a:t>
            </a:r>
            <a:endParaRPr/>
          </a:p>
        </p:txBody>
      </p:sp>
      <p:sp>
        <p:nvSpPr>
          <p:cNvPr id="96" name="Shape 96" hidden="0"/>
          <p:cNvSpPr/>
          <p:nvPr isPhoto="0" userDrawn="0"/>
        </p:nvSpPr>
        <p:spPr bwMode="auto">
          <a:xfrm>
            <a:off x="2179794" y="4844188"/>
            <a:ext cx="3538782" cy="908020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defRPr b="1" cap="all">
                <a:solidFill>
                  <a:srgbClr val="535353"/>
                </a:solidFill>
                <a:latin typeface="Calibri"/>
                <a:ea typeface="Calibri"/>
                <a:cs typeface="Calibri"/>
              </a:defRPr>
            </a:pPr>
            <a:r>
              <a:rPr/>
              <a:t>клетчатка</a:t>
            </a:r>
            <a:endParaRPr/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клетчатка — пища для полезных бактерий</a:t>
            </a:r>
            <a:endParaRPr/>
          </a:p>
        </p:txBody>
      </p:sp>
      <p:sp>
        <p:nvSpPr>
          <p:cNvPr id="97" name="Shape 97" hidden="0"/>
          <p:cNvSpPr/>
          <p:nvPr isPhoto="0" userDrawn="0"/>
        </p:nvSpPr>
        <p:spPr bwMode="auto">
          <a:xfrm>
            <a:off x="6894034" y="2558712"/>
            <a:ext cx="3538781" cy="1441420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defRPr b="1" cap="all">
                <a:solidFill>
                  <a:srgbClr val="535353"/>
                </a:solidFill>
                <a:latin typeface="Calibri"/>
                <a:ea typeface="Calibri"/>
                <a:cs typeface="Calibri"/>
              </a:defRPr>
            </a:pPr>
            <a:r>
              <a:rPr/>
              <a:t>меньше сахара</a:t>
            </a:r>
            <a:endParaRPr/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сахар блокирует активность белка, необходимого для размножения микрофлоры кишечника</a:t>
            </a:r>
            <a:endParaRPr/>
          </a:p>
        </p:txBody>
      </p:sp>
      <p:sp>
        <p:nvSpPr>
          <p:cNvPr id="98" name="Shape 98" hidden="0"/>
          <p:cNvSpPr/>
          <p:nvPr isPhoto="0" userDrawn="0"/>
        </p:nvSpPr>
        <p:spPr bwMode="auto">
          <a:xfrm>
            <a:off x="6894034" y="4841704"/>
            <a:ext cx="3538781" cy="1174720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defRPr b="1" cap="all">
                <a:solidFill>
                  <a:srgbClr val="535353"/>
                </a:solidFill>
                <a:latin typeface="Calibri"/>
                <a:ea typeface="Calibri"/>
                <a:cs typeface="Calibri"/>
              </a:defRPr>
            </a:pPr>
            <a:r>
              <a:rPr/>
              <a:t>физическая активность</a:t>
            </a:r>
            <a:endParaRPr/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физические нагрузки улучшают перистальтику кишечника </a:t>
            </a:r>
            <a:endParaRPr/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и усвоение пищи</a:t>
            </a:r>
            <a:endParaRPr/>
          </a:p>
        </p:txBody>
      </p:sp>
      <p:pic>
        <p:nvPicPr>
          <p:cNvPr id="99" name="image14.png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234080" y="2441405"/>
            <a:ext cx="858239" cy="889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15.png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5953924" y="4698760"/>
            <a:ext cx="858751" cy="889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age16.png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5953659" y="2441405"/>
            <a:ext cx="859281" cy="889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age17.png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1233824" y="4698760"/>
            <a:ext cx="858751" cy="889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4" name="image18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 hidden="0"/>
          <p:cNvSpPr/>
          <p:nvPr isPhoto="0" userDrawn="0"/>
        </p:nvSpPr>
        <p:spPr bwMode="auto">
          <a:xfrm>
            <a:off x="941727" y="833102"/>
            <a:ext cx="6123029" cy="114184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 anchor="ctr">
            <a:spAutoFit/>
          </a:bodyPr>
          <a:lstStyle/>
          <a:p>
            <a:pPr>
              <a:defRPr sz="3600" b="1">
                <a:solidFill>
                  <a:srgbClr val="6BC8A4"/>
                </a:solidFill>
                <a:latin typeface="+mj-lt"/>
                <a:ea typeface="+mj-ea"/>
                <a:cs typeface="+mj-cs"/>
              </a:defRPr>
            </a:pPr>
            <a:r>
              <a:rPr/>
              <a:t>ЗДОРОВАЯ МИКРОФЛОРА </a:t>
            </a:r>
            <a:endParaRPr/>
          </a:p>
          <a:p>
            <a:pPr>
              <a:defRPr sz="3600" b="1">
                <a:solidFill>
                  <a:srgbClr val="6BC8A4"/>
                </a:solidFill>
                <a:latin typeface="+mj-lt"/>
                <a:ea typeface="+mj-ea"/>
                <a:cs typeface="+mj-cs"/>
              </a:defRPr>
            </a:pPr>
            <a:r>
              <a:rPr/>
              <a:t>И КРЕПКИЙ ИММУНИТЕТ</a:t>
            </a:r>
            <a:endParaRPr/>
          </a:p>
        </p:txBody>
      </p:sp>
      <p:sp>
        <p:nvSpPr>
          <p:cNvPr id="106" name="Shape 106" hidden="0"/>
          <p:cNvSpPr/>
          <p:nvPr isPhoto="0" userDrawn="0"/>
        </p:nvSpPr>
        <p:spPr bwMode="auto">
          <a:xfrm>
            <a:off x="1020813" y="2423626"/>
            <a:ext cx="5766260" cy="1174720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defRPr b="1" cap="all">
                <a:solidFill>
                  <a:srgbClr val="6FC7A5"/>
                </a:solidFill>
                <a:latin typeface="Calibri"/>
                <a:ea typeface="Calibri"/>
                <a:cs typeface="Calibri"/>
              </a:defRPr>
            </a:pPr>
            <a:r>
              <a:rPr/>
              <a:t>Би-Курунга</a:t>
            </a:r>
            <a:endParaRPr/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— комплекс </a:t>
            </a:r>
            <a:r>
              <a:rPr b="1">
                <a:solidFill>
                  <a:srgbClr val="6FC7A5"/>
                </a:solidFill>
              </a:rPr>
              <a:t>симбиотических</a:t>
            </a:r>
            <a:r>
              <a:rPr/>
              <a:t> пробиотиков и цинка для восстановления микрофлоры кишечника, улучшения пищеварения и укрепления иммунитета. </a:t>
            </a:r>
            <a:endParaRPr/>
          </a:p>
        </p:txBody>
      </p:sp>
      <p:sp>
        <p:nvSpPr>
          <p:cNvPr id="107" name="Shape 107" hidden="0"/>
          <p:cNvSpPr/>
          <p:nvPr isPhoto="0" userDrawn="0"/>
        </p:nvSpPr>
        <p:spPr bwMode="auto">
          <a:xfrm>
            <a:off x="7368854" y="-15241"/>
            <a:ext cx="4833307" cy="6888482"/>
          </a:xfrm>
          <a:prstGeom prst="rect">
            <a:avLst/>
          </a:prstGeom>
          <a:solidFill>
            <a:srgbClr val="A3D5C3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</a:defRPr>
            </a:pPr>
            <a:endParaRPr/>
          </a:p>
        </p:txBody>
      </p:sp>
      <p:sp>
        <p:nvSpPr>
          <p:cNvPr id="108" name="Shape 108" hidden="0"/>
          <p:cNvSpPr/>
          <p:nvPr isPhoto="0" userDrawn="0"/>
        </p:nvSpPr>
        <p:spPr bwMode="auto">
          <a:xfrm>
            <a:off x="999623" y="4950519"/>
            <a:ext cx="6007236" cy="807152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defRPr sz="1600" b="1" cap="all">
                <a:solidFill>
                  <a:srgbClr val="6FC7A5"/>
                </a:solidFill>
                <a:latin typeface="Calibri"/>
                <a:ea typeface="Calibri"/>
                <a:cs typeface="Calibri"/>
              </a:defRPr>
            </a:pPr>
            <a:r>
              <a:rPr/>
              <a:t>Симбиоз — </a:t>
            </a:r>
            <a:r>
              <a:rPr>
                <a:solidFill>
                  <a:srgbClr val="535353"/>
                </a:solidFill>
              </a:rPr>
              <a:t>тесное взаимодействие разных видов организмов, при котором хотя бы один из них </a:t>
            </a:r>
            <a:endParaRPr>
              <a:solidFill>
                <a:srgbClr val="FD774D"/>
              </a:solidFill>
            </a:endParaRPr>
          </a:p>
          <a:p>
            <a:pPr>
              <a:defRPr sz="1600" b="1" cap="all">
                <a:solidFill>
                  <a:srgbClr val="535353"/>
                </a:solidFill>
                <a:latin typeface="Calibri"/>
                <a:ea typeface="Calibri"/>
                <a:cs typeface="Calibri"/>
              </a:defRPr>
            </a:pPr>
            <a:r>
              <a:rPr/>
              <a:t>получает пользу </a:t>
            </a:r>
            <a:endParaRPr/>
          </a:p>
        </p:txBody>
      </p:sp>
      <p:pic>
        <p:nvPicPr>
          <p:cNvPr id="109" name="image19.png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639363" y="1347569"/>
            <a:ext cx="2528257" cy="45561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1" name="image2.png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 hidden="0"/>
          <p:cNvSpPr/>
          <p:nvPr isPhoto="0" userDrawn="0"/>
        </p:nvSpPr>
        <p:spPr bwMode="auto">
          <a:xfrm>
            <a:off x="1015605" y="551533"/>
            <a:ext cx="10351704" cy="644879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 anchor="ctr">
            <a:spAutoFit/>
          </a:bodyPr>
          <a:lstStyle/>
          <a:p>
            <a:pPr>
              <a:lnSpc>
                <a:spcPct val="90000"/>
              </a:lnSpc>
              <a:defRPr sz="4000" b="1">
                <a:solidFill>
                  <a:srgbClr val="6BC8A4"/>
                </a:solidFill>
                <a:latin typeface="+mj-lt"/>
                <a:ea typeface="+mj-ea"/>
                <a:cs typeface="+mj-cs"/>
              </a:defRPr>
            </a:pPr>
            <a:r>
              <a:rPr/>
              <a:t>B-KURUNGA:</a:t>
            </a:r>
            <a:r>
              <a:rPr>
                <a:solidFill>
                  <a:srgbClr val="FD774D"/>
                </a:solidFill>
              </a:rPr>
              <a:t> </a:t>
            </a:r>
            <a:r>
              <a:rPr>
                <a:solidFill>
                  <a:srgbClr val="535353"/>
                </a:solidFill>
              </a:rPr>
              <a:t>ПРОБИОТИКИ + ЦИНК</a:t>
            </a:r>
            <a:endParaRPr/>
          </a:p>
        </p:txBody>
      </p:sp>
      <p:sp>
        <p:nvSpPr>
          <p:cNvPr id="113" name="Shape 113" hidden="0"/>
          <p:cNvSpPr/>
          <p:nvPr isPhoto="0" userDrawn="0"/>
        </p:nvSpPr>
        <p:spPr bwMode="auto">
          <a:xfrm>
            <a:off x="2742806" y="3037711"/>
            <a:ext cx="3167960" cy="1212820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defRPr sz="2200" b="1">
                <a:solidFill>
                  <a:srgbClr val="6BC8A4"/>
                </a:solidFill>
                <a:latin typeface="+mj-lt"/>
                <a:ea typeface="+mj-ea"/>
                <a:cs typeface="+mj-cs"/>
              </a:defRPr>
            </a:pPr>
            <a:r>
              <a:rPr/>
              <a:t>Курунга —</a:t>
            </a:r>
            <a:endParaRPr>
              <a:solidFill>
                <a:srgbClr val="FD774D"/>
              </a:solidFill>
            </a:endParaRPr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симбиотический концентрат пробиотических культур природного происхождения </a:t>
            </a:r>
            <a:endParaRPr/>
          </a:p>
        </p:txBody>
      </p:sp>
      <p:sp>
        <p:nvSpPr>
          <p:cNvPr id="114" name="Shape 114" hidden="0"/>
          <p:cNvSpPr/>
          <p:nvPr isPhoto="0" userDrawn="0"/>
        </p:nvSpPr>
        <p:spPr bwMode="auto">
          <a:xfrm>
            <a:off x="8554325" y="3037711"/>
            <a:ext cx="3167960" cy="1212820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defRPr sz="2200" b="1">
                <a:solidFill>
                  <a:srgbClr val="6BC8A4"/>
                </a:solidFill>
                <a:latin typeface="+mj-lt"/>
                <a:ea typeface="+mj-ea"/>
                <a:cs typeface="+mj-cs"/>
              </a:defRPr>
            </a:pPr>
            <a:r>
              <a:rPr/>
              <a:t>Цинк —</a:t>
            </a:r>
            <a:endParaRPr>
              <a:solidFill>
                <a:srgbClr val="FD774D"/>
              </a:solidFill>
            </a:endParaRPr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важный микроэлемент </a:t>
            </a:r>
            <a:endParaRPr/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для укрепления иммунной системы</a:t>
            </a:r>
            <a:endParaRPr/>
          </a:p>
        </p:txBody>
      </p:sp>
      <p:pic>
        <p:nvPicPr>
          <p:cNvPr id="115" name="image14.png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799750" y="2930485"/>
            <a:ext cx="1716472" cy="1778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20.png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6627004" y="2930485"/>
            <a:ext cx="1717533" cy="1778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0" name="image2.png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21.png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 hidden="0"/>
          <p:cNvSpPr/>
          <p:nvPr isPhoto="0" userDrawn="0"/>
        </p:nvSpPr>
        <p:spPr bwMode="auto">
          <a:xfrm>
            <a:off x="982815" y="585056"/>
            <a:ext cx="7125028" cy="1160890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 anchor="ctr">
            <a:spAutoFit/>
          </a:bodyPr>
          <a:lstStyle/>
          <a:p>
            <a:pPr>
              <a:lnSpc>
                <a:spcPct val="90000"/>
              </a:lnSpc>
              <a:defRPr sz="4000"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КУРУНГА — НАПИТОК </a:t>
            </a:r>
            <a:endParaRPr/>
          </a:p>
          <a:p>
            <a:pPr>
              <a:lnSpc>
                <a:spcPct val="90000"/>
              </a:lnSpc>
              <a:defRPr sz="4000" b="1"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С ВЕКОВОЙ ИСТОРИЕЙ</a:t>
            </a:r>
            <a:endParaRPr/>
          </a:p>
        </p:txBody>
      </p:sp>
      <p:sp>
        <p:nvSpPr>
          <p:cNvPr id="123" name="Shape 123" hidden="0"/>
          <p:cNvSpPr/>
          <p:nvPr isPhoto="0" userDrawn="0"/>
        </p:nvSpPr>
        <p:spPr bwMode="auto">
          <a:xfrm>
            <a:off x="1055688" y="2552563"/>
            <a:ext cx="5750224" cy="1682720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На протяжении столетий жители</a:t>
            </a:r>
            <a:endParaRPr/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Центральной и Северной Азии готовили</a:t>
            </a:r>
            <a:endParaRPr/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на основе курунги кисломолочный напиток,</a:t>
            </a:r>
            <a:endParaRPr/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который </a:t>
            </a:r>
            <a:r>
              <a:rPr b="1">
                <a:solidFill>
                  <a:srgbClr val="6BC8A4"/>
                </a:solidFill>
              </a:rPr>
              <a:t>улучшал пищеварение и укреплял иммунитет</a:t>
            </a:r>
            <a:r>
              <a:rPr/>
              <a:t> в условиях однообразного</a:t>
            </a:r>
            <a:endParaRPr/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</a:defRPr>
            </a:pPr>
            <a:r>
              <a:rPr/>
              <a:t>питания и кочевого образа жизни.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/>
        <a:fillRef idx="0"/>
        <a:effectRef idx="0"/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/>
        <a:fillRef idx="0"/>
        <a:effectRef idx="0"/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/>
        <a:fillRef idx="0"/>
        <a:effectRef idx="0"/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/>
        <a:fillRef idx="0"/>
        <a:effectRef idx="0"/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ONLYOFFICE/7.1.1.23</Application>
  <DocSecurity>0</DocSecurity>
  <PresentationFormat/>
  <Paragraphs>0</Paragraphs>
  <Slides>15</Slides>
  <Notes>15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>Daria Kuraeva</cp:lastModifiedBy>
  <cp:revision>1</cp:revision>
  <dcterms:modified xsi:type="dcterms:W3CDTF">2022-11-30T15:21:23Z</dcterms:modified>
  <cp:category/>
  <cp:contentStatus/>
  <cp:version/>
</cp:coreProperties>
</file>