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3004800" cy="7315200"/>
  <p:notesSz cx="13004800" cy="73152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7" name="Shape 487" hidden="0"/>
          <p:cNvSpPr/>
          <p:nvPr isPhoto="0" userDrawn="0">
            <p:ph type="sldImg" hasCustomPrompt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88" name="Shape 488" hidden="0"/>
          <p:cNvSpPr/>
          <p:nvPr isPhoto="0" userDrawn="0">
            <p:ph type="body" sz="quarter" idx="1" hasCustomPrompt="0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1200">
        <a:latin typeface="+mn-lt"/>
        <a:ea typeface="+mn-ea"/>
        <a:cs typeface="+mn-cs"/>
      </a:defRPr>
    </a:lvl1pPr>
    <a:lvl2pPr indent="228600">
      <a:defRPr sz="1200">
        <a:latin typeface="+mn-lt"/>
        <a:ea typeface="+mn-ea"/>
        <a:cs typeface="+mn-cs"/>
      </a:defRPr>
    </a:lvl2pPr>
    <a:lvl3pPr indent="457200">
      <a:defRPr sz="1200">
        <a:latin typeface="+mn-lt"/>
        <a:ea typeface="+mn-ea"/>
        <a:cs typeface="+mn-cs"/>
      </a:defRPr>
    </a:lvl3pPr>
    <a:lvl4pPr indent="685800">
      <a:defRPr sz="1200">
        <a:latin typeface="+mn-lt"/>
        <a:ea typeface="+mn-ea"/>
        <a:cs typeface="+mn-cs"/>
      </a:defRPr>
    </a:lvl4pPr>
    <a:lvl5pPr indent="914400">
      <a:defRPr sz="1200">
        <a:latin typeface="+mn-lt"/>
        <a:ea typeface="+mn-ea"/>
        <a:cs typeface="+mn-cs"/>
      </a:defRPr>
    </a:lvl5pPr>
    <a:lvl6pPr indent="1143000">
      <a:defRPr sz="1200">
        <a:latin typeface="+mn-lt"/>
        <a:ea typeface="+mn-ea"/>
        <a:cs typeface="+mn-cs"/>
      </a:defRPr>
    </a:lvl6pPr>
    <a:lvl7pPr indent="1371600">
      <a:defRPr sz="1200">
        <a:latin typeface="+mn-lt"/>
        <a:ea typeface="+mn-ea"/>
        <a:cs typeface="+mn-cs"/>
      </a:defRPr>
    </a:lvl7pPr>
    <a:lvl8pPr indent="1600200">
      <a:defRPr sz="1200">
        <a:latin typeface="+mn-lt"/>
        <a:ea typeface="+mn-ea"/>
        <a:cs typeface="+mn-cs"/>
      </a:defRPr>
    </a:lvl8pPr>
    <a:lvl9pPr indent="1828800">
      <a:defRPr sz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3" name="Shape 623" hidden="0"/>
          <p:cNvSpPr/>
          <p:nvPr isPhoto="0" userDrawn="0">
            <p:ph type="sldImg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24" name="Shape 624" hidden="0"/>
          <p:cNvSpPr/>
          <p:nvPr isPhoto="0" userDrawn="0">
            <p:ph type="body" sz="quarter" idx="1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Около 80% всех иммунных клеток организма находится в кишечнике</a:t>
            </a: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Shape 11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Shape 92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93" name="Shape 93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94" name="Shape 94" hidden="0"/>
          <p:cNvSpPr/>
          <p:nvPr isPhoto="0" userDrawn="0">
            <p:ph type="body" sz="half" idx="13" hasCustomPrompt="0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95" name="Shape 95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Shape 102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03" name="Shape 103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04" name="Shape 104" hidden="0"/>
          <p:cNvSpPr/>
          <p:nvPr isPhoto="0" userDrawn="0">
            <p:ph type="body" sz="quarter" idx="13" hasCustomPrompt="0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05" name="Shape 105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" name="Shape 112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13" name="Shape 113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14" name="Shape 114" hidden="0"/>
          <p:cNvSpPr/>
          <p:nvPr isPhoto="0" userDrawn="0">
            <p:ph type="body" sz="quarter" idx="13" hasCustomPrompt="0"/>
          </p:nvPr>
        </p:nvSpPr>
        <p:spPr bwMode="auto"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15" name="Shape 115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Shape 122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Shape 129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30" name="Shape 130" hidden="0"/>
          <p:cNvSpPr/>
          <p:nvPr isPhoto="0" userDrawn="0">
            <p:ph type="body" idx="1" hasCustomPrompt="0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31" name="Shape 131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" name="Shape 138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39" name="Shape 139" hidden="0"/>
          <p:cNvSpPr/>
          <p:nvPr isPhoto="0" userDrawn="0">
            <p:ph type="body" idx="1" hasCustomPrompt="0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40" name="Shape 140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" name="Shape 147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48" name="Shape 148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49" name="Shape 149" hidden="0"/>
          <p:cNvSpPr/>
          <p:nvPr isPhoto="0" userDrawn="0">
            <p:ph type="body" sz="half" idx="13" hasCustomPrompt="0"/>
          </p:nvPr>
        </p:nvSpPr>
        <p:spPr bwMode="auto"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50" name="Shape 150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" name="Shape 157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58" name="Shape 158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Shape 165" hidden="0"/>
          <p:cNvSpPr/>
          <p:nvPr isPhoto="0" userDrawn="0">
            <p:ph type="body" idx="1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66" name="Shape 166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Shape 173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74" name="Shape 174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75" name="Shape 175" hidden="0"/>
          <p:cNvSpPr/>
          <p:nvPr isPhoto="0" userDrawn="0">
            <p:ph type="body" sz="quarter" idx="13" hasCustomPrompt="0"/>
          </p:nvPr>
        </p:nvSpPr>
        <p:spPr bwMode="auto"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76" name="Shape 176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Shape 18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9" name="Shape 19" hidden="0"/>
          <p:cNvSpPr/>
          <p:nvPr isPhoto="0" userDrawn="0">
            <p:ph type="body" idx="1" hasCustomPrompt="0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0" name="Shape 20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Shape 183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84" name="Shape 184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85" name="Shape 185" hidden="0"/>
          <p:cNvSpPr/>
          <p:nvPr isPhoto="0" userDrawn="0">
            <p:ph type="body" sz="quarter" idx="13" hasCustomPrompt="0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86" name="Shape 186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" name="Shape 193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94" name="Shape 194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95" name="Shape 195" hidden="0"/>
          <p:cNvSpPr/>
          <p:nvPr isPhoto="0" userDrawn="0">
            <p:ph type="body" sz="half" idx="13" hasCustomPrompt="0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96" name="Shape 196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" name="Shape 203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04" name="Shape 204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05" name="Shape 205" hidden="0"/>
          <p:cNvSpPr/>
          <p:nvPr isPhoto="0" userDrawn="0">
            <p:ph type="body" sz="half" idx="13" hasCustomPrompt="0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06" name="Shape 206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" name="Shape 213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14" name="Shape 214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15" name="Shape 215" hidden="0"/>
          <p:cNvSpPr/>
          <p:nvPr isPhoto="0" userDrawn="0">
            <p:ph type="body" sz="quarter" idx="13" hasCustomPrompt="0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16" name="Shape 216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" name="Shape 223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24" name="Shape 224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25" name="Shape 225" hidden="0"/>
          <p:cNvSpPr/>
          <p:nvPr isPhoto="0" userDrawn="0">
            <p:ph type="body" sz="quarter" idx="13" hasCustomPrompt="0"/>
          </p:nvPr>
        </p:nvSpPr>
        <p:spPr bwMode="auto"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26" name="Shape 226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" name="Shape 233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234" name="Shape 234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1" name="Shape 241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242" name="Shape 242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43" name="Shape 243" hidden="0"/>
          <p:cNvSpPr/>
          <p:nvPr isPhoto="0" userDrawn="0">
            <p:ph type="body" idx="1" hasCustomPrompt="0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44" name="Shape 244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1" name="Shape 251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252" name="Shape 252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53" name="Shape 253" hidden="0"/>
          <p:cNvSpPr/>
          <p:nvPr isPhoto="0" userDrawn="0">
            <p:ph type="body" idx="1" hasCustomPrompt="0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54" name="Shape 254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1" name="Shape 261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262" name="Shape 262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63" name="Shape 263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64" name="Shape 264" hidden="0"/>
          <p:cNvSpPr/>
          <p:nvPr isPhoto="0" userDrawn="0">
            <p:ph type="body" sz="half" idx="13" hasCustomPrompt="0"/>
          </p:nvPr>
        </p:nvSpPr>
        <p:spPr bwMode="auto"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65" name="Shape 265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2" name="Shape 272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273" name="Shape 273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74" name="Shape 274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Shape 27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8" name="Shape 28" hidden="0"/>
          <p:cNvSpPr/>
          <p:nvPr isPhoto="0" userDrawn="0">
            <p:ph type="body" idx="1" hasCustomPrompt="0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9" name="Shape 29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" name="Shape 281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282" name="Shape 282" hidden="0"/>
          <p:cNvSpPr/>
          <p:nvPr isPhoto="0" userDrawn="0">
            <p:ph type="body" idx="1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83" name="Shape 283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0" name="Shape 290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291" name="Shape 291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92" name="Shape 292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93" name="Shape 293" hidden="0"/>
          <p:cNvSpPr/>
          <p:nvPr isPhoto="0" userDrawn="0">
            <p:ph type="body" sz="quarter" idx="13" hasCustomPrompt="0"/>
          </p:nvPr>
        </p:nvSpPr>
        <p:spPr bwMode="auto"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94" name="Shape 294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1" name="Shape 301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302" name="Shape 302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03" name="Shape 303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04" name="Shape 304" hidden="0"/>
          <p:cNvSpPr/>
          <p:nvPr isPhoto="0" userDrawn="0">
            <p:ph type="body" sz="quarter" idx="13" hasCustomPrompt="0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05" name="Shape 305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2" name="Shape 312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313" name="Shape 313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14" name="Shape 314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15" name="Shape 315" hidden="0"/>
          <p:cNvSpPr/>
          <p:nvPr isPhoto="0" userDrawn="0">
            <p:ph type="body" sz="half" idx="13" hasCustomPrompt="0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16" name="Shape 316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" name="Shape 323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324" name="Shape 324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25" name="Shape 325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26" name="Shape 326" hidden="0"/>
          <p:cNvSpPr/>
          <p:nvPr isPhoto="0" userDrawn="0">
            <p:ph type="body" sz="half" idx="13" hasCustomPrompt="0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27" name="Shape 327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4" name="Shape 334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335" name="Shape 335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36" name="Shape 336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37" name="Shape 337" hidden="0"/>
          <p:cNvSpPr/>
          <p:nvPr isPhoto="0" userDrawn="0">
            <p:ph type="body" sz="quarter" idx="13" hasCustomPrompt="0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38" name="Shape 338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" name="Shape 345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346" name="Shape 346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47" name="Shape 347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48" name="Shape 348" hidden="0"/>
          <p:cNvSpPr/>
          <p:nvPr isPhoto="0" userDrawn="0">
            <p:ph type="body" sz="quarter" idx="13" hasCustomPrompt="0"/>
          </p:nvPr>
        </p:nvSpPr>
        <p:spPr bwMode="auto"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49" name="Shape 349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6" name="Shape 356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357" name="Shape 357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4" name="Shape 364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365" name="Shape 365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66" name="Shape 366" hidden="0"/>
          <p:cNvSpPr/>
          <p:nvPr isPhoto="0" userDrawn="0">
            <p:ph type="body" idx="1" hasCustomPrompt="0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67" name="Shape 367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4" name="Shape 374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375" name="Shape 375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76" name="Shape 376" hidden="0"/>
          <p:cNvSpPr/>
          <p:nvPr isPhoto="0" userDrawn="0">
            <p:ph type="body" idx="1" hasCustomPrompt="0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77" name="Shape 377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Shape 36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7" name="Shape 37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8" name="Shape 38" hidden="0"/>
          <p:cNvSpPr/>
          <p:nvPr isPhoto="0" userDrawn="0">
            <p:ph type="body" sz="half" idx="13" hasCustomPrompt="0"/>
          </p:nvPr>
        </p:nvSpPr>
        <p:spPr bwMode="auto"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9" name="Shape 39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4" name="Shape 384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385" name="Shape 385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86" name="Shape 386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87" name="Shape 387" hidden="0"/>
          <p:cNvSpPr/>
          <p:nvPr isPhoto="0" userDrawn="0">
            <p:ph type="body" sz="half" idx="13" hasCustomPrompt="0"/>
          </p:nvPr>
        </p:nvSpPr>
        <p:spPr bwMode="auto"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88" name="Shape 388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5" name="Shape 395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396" name="Shape 396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97" name="Shape 397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4" name="Shape 404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405" name="Shape 405" hidden="0"/>
          <p:cNvSpPr/>
          <p:nvPr isPhoto="0" userDrawn="0">
            <p:ph type="body" idx="1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06" name="Shape 406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3" name="Shape 413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414" name="Shape 414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15" name="Shape 415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16" name="Shape 416" hidden="0"/>
          <p:cNvSpPr/>
          <p:nvPr isPhoto="0" userDrawn="0">
            <p:ph type="body" sz="quarter" idx="13" hasCustomPrompt="0"/>
          </p:nvPr>
        </p:nvSpPr>
        <p:spPr bwMode="auto"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17" name="Shape 417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4" name="Shape 424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425" name="Shape 425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26" name="Shape 426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27" name="Shape 427" hidden="0"/>
          <p:cNvSpPr/>
          <p:nvPr isPhoto="0" userDrawn="0">
            <p:ph type="body" sz="quarter" idx="13" hasCustomPrompt="0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28" name="Shape 428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5" name="Shape 435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436" name="Shape 436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37" name="Shape 437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38" name="Shape 438" hidden="0"/>
          <p:cNvSpPr/>
          <p:nvPr isPhoto="0" userDrawn="0">
            <p:ph type="body" sz="half" idx="13" hasCustomPrompt="0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39" name="Shape 439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6" name="Shape 446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447" name="Shape 447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48" name="Shape 448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49" name="Shape 449" hidden="0"/>
          <p:cNvSpPr/>
          <p:nvPr isPhoto="0" userDrawn="0">
            <p:ph type="body" sz="half" idx="13" hasCustomPrompt="0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50" name="Shape 450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7" name="Shape 457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458" name="Shape 458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59" name="Shape 459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60" name="Shape 460" hidden="0"/>
          <p:cNvSpPr/>
          <p:nvPr isPhoto="0" userDrawn="0">
            <p:ph type="body" sz="quarter" idx="13" hasCustomPrompt="0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61" name="Shape 461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8" name="Shape 468" hidden="0"/>
          <p:cNvSpPr/>
          <p:nvPr isPhoto="0" userDrawn="0"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469" name="Shape 469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70" name="Shape 470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71" name="Shape 471" hidden="0"/>
          <p:cNvSpPr/>
          <p:nvPr isPhoto="0" userDrawn="0">
            <p:ph type="body" sz="quarter" idx="13" hasCustomPrompt="0"/>
          </p:nvPr>
        </p:nvSpPr>
        <p:spPr bwMode="auto"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72" name="Shape 472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9" name="Shape 479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80" name="Shape 480" hidden="0"/>
          <p:cNvSpPr/>
          <p:nvPr isPhoto="0" userDrawn="0">
            <p:ph type="body" idx="1" hasCustomPrompt="0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81" name="Shape 481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Shape 46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7" name="Shape 47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Shape 54" hidden="0"/>
          <p:cNvSpPr/>
          <p:nvPr isPhoto="0" userDrawn="0">
            <p:ph type="body" idx="1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55" name="Shape 55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Shape 62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63" name="Shape 63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64" name="Shape 64" hidden="0"/>
          <p:cNvSpPr/>
          <p:nvPr isPhoto="0" userDrawn="0">
            <p:ph type="body" sz="quarter" idx="13" hasCustomPrompt="0"/>
          </p:nvPr>
        </p:nvSpPr>
        <p:spPr bwMode="auto"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65" name="Shape 65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Shape 72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73" name="Shape 73" hidden="0"/>
          <p:cNvSpPr/>
          <p:nvPr isPhoto="0" userDrawn="0">
            <p:ph type="body" sz="half" idx="1" hasCustomPrompt="0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74" name="Shape 74" hidden="0"/>
          <p:cNvSpPr/>
          <p:nvPr isPhoto="0" userDrawn="0">
            <p:ph type="body" sz="quarter" idx="13" hasCustomPrompt="0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75" name="Shape 75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Shape 82" hidden="0"/>
          <p:cNvSpPr/>
          <p:nvPr isPhoto="0" userDrawn="0">
            <p:ph type="title" hasCustomPrompt="0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83" name="Shape 83" hidden="0"/>
          <p:cNvSpPr/>
          <p:nvPr isPhoto="0" userDrawn="0">
            <p:ph type="body" sz="quarter" idx="1" hasCustomPrompt="0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84" name="Shape 84" hidden="0"/>
          <p:cNvSpPr/>
          <p:nvPr isPhoto="0" userDrawn="0">
            <p:ph type="body" sz="half" idx="13" hasCustomPrompt="0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85" name="Shape 85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5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 hidden="0"/>
          <p:cNvSpPr/>
          <p:nvPr isPhoto="0" userDrawn="0">
            <p:ph type="body" idx="1" hasCustomPrompt="0"/>
          </p:nvPr>
        </p:nvSpPr>
        <p:spPr bwMode="auto">
          <a:xfrm>
            <a:off x="650159" y="291600"/>
            <a:ext cx="11703602" cy="56617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" name="Shape 3" hidden="0"/>
          <p:cNvSpPr/>
          <p:nvPr isPhoto="0" userDrawn="0">
            <p:ph type="title" hasCustomPrompt="0"/>
          </p:nvPr>
        </p:nvSpPr>
        <p:spPr bwMode="auto">
          <a:xfrm>
            <a:off x="1948462" y="1463040"/>
            <a:ext cx="10403841" cy="4961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4" name="Shape 4" hidden="0"/>
          <p:cNvSpPr/>
          <p:nvPr isPhoto="0" userDrawn="0">
            <p:ph type="sldNum" sz="quarter" idx="2" hasCustomPrompt="0"/>
          </p:nvPr>
        </p:nvSpPr>
        <p:spPr bwMode="auto">
          <a:xfrm>
            <a:off x="9046459" y="6647981"/>
            <a:ext cx="273652" cy="26425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431999" marR="0" indent="-323998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993600" marR="0" indent="-453599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1455999" marR="0" indent="-447999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1847999" marR="0" indent="-336000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2246396" marR="0" indent="-302398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2678396" marR="0" indent="-302398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3110395" marR="0" indent="-302398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3556000" marR="0" indent="-355600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4013200" marR="0" indent="-355600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4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0" name="image1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2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281274" y="6286108"/>
            <a:ext cx="1550044" cy="272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3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897118" y="1564638"/>
            <a:ext cx="9031115" cy="5080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4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897120" y="1564638"/>
            <a:ext cx="9031114" cy="5080006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Shape 494" hidden="0"/>
          <p:cNvSpPr/>
          <p:nvPr isPhoto="0" userDrawn="0"/>
        </p:nvSpPr>
        <p:spPr bwMode="auto">
          <a:xfrm>
            <a:off x="1269568" y="2086342"/>
            <a:ext cx="4303868" cy="272147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Colo-Vada </a:t>
            </a:r>
            <a:endParaRPr/>
          </a:p>
          <a:p>
            <a:pPr>
              <a:lnSpc>
                <a:spcPct val="80000"/>
              </a:lnSpc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Light</a:t>
            </a:r>
            <a:endParaRPr/>
          </a:p>
          <a:p>
            <a:pPr>
              <a:lnSpc>
                <a:spcPct val="250000"/>
              </a:lnSpc>
              <a:defRPr sz="22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комплексная программа </a:t>
            </a:r>
            <a:endParaRPr/>
          </a:p>
          <a:p>
            <a:pPr>
              <a:lnSpc>
                <a:spcPct val="110000"/>
              </a:lnSpc>
              <a:defRPr sz="22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для очищения организма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7" name="image24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-3" y="-3"/>
            <a:ext cx="13004805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Shape 638" hidden="0"/>
          <p:cNvSpPr/>
          <p:nvPr isPhoto="0" userDrawn="0"/>
        </p:nvSpPr>
        <p:spPr bwMode="auto">
          <a:xfrm>
            <a:off x="1014400" y="633302"/>
            <a:ext cx="5872268" cy="178036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ЛУЧШЕЕ ОТ ПРИРОДЫ </a:t>
            </a:r>
            <a:endParaRPr/>
          </a:p>
          <a:p>
            <a:pPr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ДЛЯ КОМПЛЕКСНОГО </a:t>
            </a:r>
            <a:endParaRPr/>
          </a:p>
          <a:p>
            <a:pPr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ОЧИЩЕНИЯ ОРГАНИЗМА</a:t>
            </a:r>
            <a:endParaRPr/>
          </a:p>
        </p:txBody>
      </p:sp>
      <p:sp>
        <p:nvSpPr>
          <p:cNvPr id="639" name="Shape 639" hidden="0"/>
          <p:cNvSpPr/>
          <p:nvPr isPhoto="0" userDrawn="0"/>
        </p:nvSpPr>
        <p:spPr bwMode="auto">
          <a:xfrm>
            <a:off x="1058336" y="3294133"/>
            <a:ext cx="10107067" cy="25706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Colo-Vada Light — сбалансированная </a:t>
            </a:r>
            <a:endParaRPr/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поэтапная программа очищения </a:t>
            </a:r>
            <a:endParaRPr/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организма.</a:t>
            </a:r>
            <a:endParaRPr/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В составе </a:t>
            </a:r>
            <a:r>
              <a:rPr>
                <a:solidFill>
                  <a:srgbClr val="ADF9AC"/>
                </a:solidFill>
              </a:rPr>
              <a:t>23 растительных </a:t>
            </a:r>
            <a:endParaRPr/>
          </a:p>
          <a:p>
            <a:pPr>
              <a:defRPr sz="2400" b="1">
                <a:solidFill>
                  <a:srgbClr val="ADF9AC"/>
                </a:solidFill>
                <a:latin typeface="+mn-lt"/>
                <a:ea typeface="+mn-ea"/>
                <a:cs typeface="+mn-cs"/>
              </a:defRPr>
            </a:pPr>
            <a:r>
              <a:rPr/>
              <a:t>фитонутриента, пробиотики </a:t>
            </a:r>
            <a:endParaRPr/>
          </a:p>
          <a:p>
            <a:pPr>
              <a:defRPr sz="2400" b="1">
                <a:solidFill>
                  <a:srgbClr val="ADF9AC"/>
                </a:solidFill>
                <a:latin typeface="+mn-lt"/>
                <a:ea typeface="+mn-ea"/>
                <a:cs typeface="+mn-cs"/>
              </a:defRPr>
            </a:pPr>
            <a:r>
              <a:rPr/>
              <a:t>и ферменты.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1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0"/>
            <a:ext cx="1299277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Shape 642" hidden="0"/>
          <p:cNvSpPr/>
          <p:nvPr isPhoto="0" userDrawn="0"/>
        </p:nvSpPr>
        <p:spPr bwMode="auto">
          <a:xfrm>
            <a:off x="1014400" y="646003"/>
            <a:ext cx="4691590" cy="70815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4400" b="1" cap="all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Почему Light?</a:t>
            </a:r>
            <a:endParaRPr/>
          </a:p>
        </p:txBody>
      </p:sp>
      <p:sp>
        <p:nvSpPr>
          <p:cNvPr id="643" name="Shape 643" hidden="0"/>
          <p:cNvSpPr/>
          <p:nvPr isPhoto="0" userDrawn="0"/>
        </p:nvSpPr>
        <p:spPr bwMode="auto">
          <a:xfrm>
            <a:off x="4114793" y="2681089"/>
            <a:ext cx="2676614" cy="2676621"/>
          </a:xfrm>
          <a:prstGeom prst="ellipse">
            <a:avLst/>
          </a:prstGeom>
          <a:ln w="38100">
            <a:solidFill>
              <a:srgbClr val="79326B">
                <a:alpha val="48855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44" name="Shape 644" hidden="0"/>
          <p:cNvSpPr/>
          <p:nvPr isPhoto="0" userDrawn="0"/>
        </p:nvSpPr>
        <p:spPr bwMode="auto">
          <a:xfrm>
            <a:off x="4670416" y="3311914"/>
            <a:ext cx="2818938" cy="13539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200" b="1">
                <a:solidFill>
                  <a:srgbClr val="773369"/>
                </a:solidFill>
                <a:latin typeface="+mn-lt"/>
                <a:ea typeface="+mn-ea"/>
                <a:cs typeface="+mn-cs"/>
              </a:defRPr>
            </a:pPr>
            <a:r>
              <a:rPr/>
              <a:t>Light</a:t>
            </a:r>
            <a:r>
              <a:rPr sz="2400">
                <a:solidFill>
                  <a:srgbClr val="535353"/>
                </a:solidFill>
              </a:rPr>
              <a:t> </a:t>
            </a:r>
            <a:endParaRPr sz="2400">
              <a:solidFill>
                <a:srgbClr val="535353"/>
              </a:solidFill>
            </a:endParaRP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— лёгкость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прохождения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программы</a:t>
            </a:r>
            <a:endParaRPr/>
          </a:p>
        </p:txBody>
      </p:sp>
      <p:sp>
        <p:nvSpPr>
          <p:cNvPr id="645" name="Shape 645" hidden="0"/>
          <p:cNvSpPr/>
          <p:nvPr isPhoto="0" userDrawn="0"/>
        </p:nvSpPr>
        <p:spPr bwMode="auto">
          <a:xfrm>
            <a:off x="8550819" y="2335238"/>
            <a:ext cx="3368319" cy="3368319"/>
          </a:xfrm>
          <a:prstGeom prst="ellipse">
            <a:avLst/>
          </a:prstGeom>
          <a:ln w="38100">
            <a:solidFill>
              <a:srgbClr val="79326B">
                <a:alpha val="73065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46" name="Shape 646" hidden="0"/>
          <p:cNvSpPr/>
          <p:nvPr isPhoto="0" userDrawn="0"/>
        </p:nvSpPr>
        <p:spPr bwMode="auto">
          <a:xfrm>
            <a:off x="9541343" y="3311914"/>
            <a:ext cx="2355638" cy="13539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200" b="1">
                <a:solidFill>
                  <a:srgbClr val="763568"/>
                </a:solidFill>
                <a:latin typeface="+mn-lt"/>
                <a:ea typeface="+mn-ea"/>
                <a:cs typeface="+mn-cs"/>
              </a:defRPr>
            </a:pPr>
            <a:r>
              <a:rPr/>
              <a:t>Light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— ощущение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лёгкости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и энергии </a:t>
            </a:r>
            <a:endParaRPr/>
          </a:p>
        </p:txBody>
      </p:sp>
      <p:sp>
        <p:nvSpPr>
          <p:cNvPr id="647" name="Shape 647" hidden="0"/>
          <p:cNvSpPr/>
          <p:nvPr isPhoto="0" userDrawn="0"/>
        </p:nvSpPr>
        <p:spPr bwMode="auto">
          <a:xfrm>
            <a:off x="1090243" y="2941301"/>
            <a:ext cx="2095191" cy="2095191"/>
          </a:xfrm>
          <a:prstGeom prst="ellipse">
            <a:avLst/>
          </a:prstGeom>
          <a:ln w="38100">
            <a:solidFill>
              <a:srgbClr val="5B2F63">
                <a:alpha val="20412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48" name="Shape 648" hidden="0"/>
          <p:cNvSpPr/>
          <p:nvPr isPhoto="0" userDrawn="0"/>
        </p:nvSpPr>
        <p:spPr bwMode="auto">
          <a:xfrm>
            <a:off x="1530776" y="3445264"/>
            <a:ext cx="1779481" cy="10872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200" b="1">
                <a:solidFill>
                  <a:srgbClr val="78316A"/>
                </a:solidFill>
                <a:latin typeface="+mn-lt"/>
                <a:ea typeface="+mn-ea"/>
                <a:cs typeface="+mn-cs"/>
              </a:defRPr>
            </a:pPr>
            <a:r>
              <a:rPr/>
              <a:t>Light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(от англ.)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— лёгкий</a:t>
            </a:r>
            <a:endParaRPr/>
          </a:p>
        </p:txBody>
      </p:sp>
      <p:sp>
        <p:nvSpPr>
          <p:cNvPr id="649" name="Shape 649" hidden="0"/>
          <p:cNvSpPr/>
          <p:nvPr isPhoto="0" userDrawn="0"/>
        </p:nvSpPr>
        <p:spPr bwMode="auto">
          <a:xfrm>
            <a:off x="3240627" y="4019398"/>
            <a:ext cx="874165" cy="3"/>
          </a:xfrm>
          <a:prstGeom prst="line">
            <a:avLst/>
          </a:prstGeom>
          <a:ln w="25400">
            <a:solidFill>
              <a:srgbClr val="79326B"/>
            </a:solidFill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650" name="Shape 650" hidden="0"/>
          <p:cNvSpPr/>
          <p:nvPr isPhoto="0" userDrawn="0"/>
        </p:nvSpPr>
        <p:spPr bwMode="auto">
          <a:xfrm>
            <a:off x="6791407" y="4019398"/>
            <a:ext cx="1759414" cy="3"/>
          </a:xfrm>
          <a:prstGeom prst="line">
            <a:avLst/>
          </a:prstGeom>
          <a:ln w="25400">
            <a:solidFill>
              <a:srgbClr val="79326B"/>
            </a:solidFill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651" name="Shape 651" hidden="0"/>
          <p:cNvSpPr/>
          <p:nvPr isPhoto="0" userDrawn="0"/>
        </p:nvSpPr>
        <p:spPr bwMode="auto">
          <a:xfrm>
            <a:off x="8250429" y="2039418"/>
            <a:ext cx="3967530" cy="3965124"/>
          </a:xfrm>
          <a:prstGeom prst="ellipse">
            <a:avLst/>
          </a:prstGeom>
          <a:ln w="44450">
            <a:solidFill>
              <a:srgbClr val="864379">
                <a:alpha val="60000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52" name="Shape 652" hidden="0"/>
          <p:cNvSpPr/>
          <p:nvPr isPhoto="0" userDrawn="0"/>
        </p:nvSpPr>
        <p:spPr bwMode="auto">
          <a:xfrm>
            <a:off x="7788198" y="1584101"/>
            <a:ext cx="4870595" cy="4870590"/>
          </a:xfrm>
          <a:prstGeom prst="ellipse">
            <a:avLst/>
          </a:prstGeom>
          <a:ln w="50800">
            <a:solidFill>
              <a:srgbClr val="79326B">
                <a:alpha val="22000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53" name="Shape 653" hidden="0"/>
          <p:cNvSpPr/>
          <p:nvPr isPhoto="0" userDrawn="0"/>
        </p:nvSpPr>
        <p:spPr bwMode="auto">
          <a:xfrm>
            <a:off x="3722661" y="2288957"/>
            <a:ext cx="3460883" cy="3460877"/>
          </a:xfrm>
          <a:prstGeom prst="ellipse">
            <a:avLst/>
          </a:prstGeom>
          <a:ln w="44450">
            <a:solidFill>
              <a:srgbClr val="79326B">
                <a:alpha val="26998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55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-4657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Shape 656" hidden="0"/>
          <p:cNvSpPr/>
          <p:nvPr isPhoto="0" userDrawn="0"/>
        </p:nvSpPr>
        <p:spPr bwMode="auto">
          <a:xfrm>
            <a:off x="-10164" y="-105"/>
            <a:ext cx="4266652" cy="7315201"/>
          </a:xfrm>
          <a:prstGeom prst="rect">
            <a:avLst/>
          </a:prstGeom>
          <a:solidFill>
            <a:srgbClr val="D3BB9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57" name="Shape 657" hidden="0"/>
          <p:cNvSpPr/>
          <p:nvPr isPhoto="0" userDrawn="0"/>
        </p:nvSpPr>
        <p:spPr bwMode="auto">
          <a:xfrm>
            <a:off x="1001698" y="2508636"/>
            <a:ext cx="3287348" cy="178036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 cap="all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программа </a:t>
            </a:r>
            <a:endParaRPr/>
          </a:p>
          <a:p>
            <a:pPr>
              <a:lnSpc>
                <a:spcPct val="110000"/>
              </a:lnSpc>
              <a:defRPr sz="3600" b="1" cap="all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подходит </a:t>
            </a:r>
            <a:endParaRPr/>
          </a:p>
          <a:p>
            <a:pPr>
              <a:lnSpc>
                <a:spcPct val="110000"/>
              </a:lnSpc>
              <a:defRPr sz="3600" b="1" cap="all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тем, кто </a:t>
            </a:r>
            <a:endParaRPr/>
          </a:p>
        </p:txBody>
      </p:sp>
      <p:sp>
        <p:nvSpPr>
          <p:cNvPr id="658" name="Shape 658" hidden="0"/>
          <p:cNvSpPr/>
          <p:nvPr isPhoto="0" userDrawn="0"/>
        </p:nvSpPr>
        <p:spPr bwMode="auto">
          <a:xfrm>
            <a:off x="5227999" y="1773263"/>
            <a:ext cx="6791547" cy="86179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ищет комфортный способ очищения </a:t>
            </a:r>
            <a:endParaRPr/>
          </a:p>
          <a:p>
            <a:pPr>
              <a:lnSpc>
                <a:spcPct val="8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организма;</a:t>
            </a:r>
            <a:endParaRPr/>
          </a:p>
        </p:txBody>
      </p:sp>
      <p:sp>
        <p:nvSpPr>
          <p:cNvPr id="659" name="Shape 659" hidden="0"/>
          <p:cNvSpPr/>
          <p:nvPr isPhoto="0" userDrawn="0"/>
        </p:nvSpPr>
        <p:spPr bwMode="auto">
          <a:xfrm>
            <a:off x="5227999" y="2829142"/>
            <a:ext cx="6647169" cy="7235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впервые хочет пройти программу </a:t>
            </a:r>
            <a:endParaRPr/>
          </a:p>
          <a:p>
            <a:pPr>
              <a:lnSpc>
                <a:spcPct val="8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очищения организма;</a:t>
            </a:r>
            <a:endParaRPr/>
          </a:p>
        </p:txBody>
      </p:sp>
      <p:sp>
        <p:nvSpPr>
          <p:cNvPr id="660" name="Shape 660" hidden="0"/>
          <p:cNvSpPr/>
          <p:nvPr isPhoto="0" userDrawn="0"/>
        </p:nvSpPr>
        <p:spPr bwMode="auto">
          <a:xfrm>
            <a:off x="5227998" y="3631584"/>
            <a:ext cx="6647172" cy="4370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борется с лишним весом;</a:t>
            </a:r>
            <a:endParaRPr/>
          </a:p>
        </p:txBody>
      </p:sp>
      <p:sp>
        <p:nvSpPr>
          <p:cNvPr id="661" name="Shape 661" hidden="0"/>
          <p:cNvSpPr/>
          <p:nvPr isPhoto="0" userDrawn="0"/>
        </p:nvSpPr>
        <p:spPr bwMode="auto">
          <a:xfrm>
            <a:off x="5227998" y="4285650"/>
            <a:ext cx="6791550" cy="4370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хочет решить проблемы с кожей;</a:t>
            </a:r>
            <a:endParaRPr/>
          </a:p>
        </p:txBody>
      </p:sp>
      <p:sp>
        <p:nvSpPr>
          <p:cNvPr id="662" name="Shape 662" hidden="0"/>
          <p:cNvSpPr/>
          <p:nvPr isPhoto="0" userDrawn="0"/>
        </p:nvSpPr>
        <p:spPr bwMode="auto">
          <a:xfrm>
            <a:off x="5227998" y="4938762"/>
            <a:ext cx="6791550" cy="4370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стремится чувствовать себя light!</a:t>
            </a:r>
            <a:endParaRPr/>
          </a:p>
        </p:txBody>
      </p:sp>
      <p:sp>
        <p:nvSpPr>
          <p:cNvPr id="663" name="Shape 663" hidden="0"/>
          <p:cNvSpPr/>
          <p:nvPr isPhoto="0" userDrawn="0"/>
        </p:nvSpPr>
        <p:spPr bwMode="auto">
          <a:xfrm>
            <a:off x="4924157" y="1999077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64" name="Shape 664" hidden="0"/>
          <p:cNvSpPr/>
          <p:nvPr isPhoto="0" userDrawn="0"/>
        </p:nvSpPr>
        <p:spPr bwMode="auto">
          <a:xfrm>
            <a:off x="4924156" y="2930498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65" name="Shape 665" hidden="0"/>
          <p:cNvSpPr/>
          <p:nvPr isPhoto="0" userDrawn="0"/>
        </p:nvSpPr>
        <p:spPr bwMode="auto">
          <a:xfrm>
            <a:off x="4924154" y="3837146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66" name="Shape 666" hidden="0"/>
          <p:cNvSpPr/>
          <p:nvPr isPhoto="0" userDrawn="0"/>
        </p:nvSpPr>
        <p:spPr bwMode="auto">
          <a:xfrm>
            <a:off x="4924152" y="5141719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67" name="Shape 667" hidden="0"/>
          <p:cNvSpPr/>
          <p:nvPr isPhoto="0" userDrawn="0"/>
        </p:nvSpPr>
        <p:spPr bwMode="auto">
          <a:xfrm>
            <a:off x="4924154" y="4501100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69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-9525"/>
            <a:ext cx="1299277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Shape 670" hidden="0"/>
          <p:cNvSpPr/>
          <p:nvPr isPhoto="0" userDrawn="0"/>
        </p:nvSpPr>
        <p:spPr bwMode="auto">
          <a:xfrm>
            <a:off x="1001697" y="646003"/>
            <a:ext cx="5519323" cy="119512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 cap="all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COLO-VADA LIGHT —</a:t>
            </a:r>
            <a:endParaRPr/>
          </a:p>
          <a:p>
            <a:pPr>
              <a:lnSpc>
                <a:spcPct val="110000"/>
              </a:lnSpc>
              <a:defRPr sz="3600" b="1" cap="all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ЛЕГКО И ЭФФЕКТИВНО</a:t>
            </a:r>
            <a:endParaRPr/>
          </a:p>
        </p:txBody>
      </p:sp>
      <p:sp>
        <p:nvSpPr>
          <p:cNvPr id="671" name="Shape 671" hidden="0"/>
          <p:cNvSpPr/>
          <p:nvPr isPhoto="0" userDrawn="0"/>
        </p:nvSpPr>
        <p:spPr bwMode="auto">
          <a:xfrm>
            <a:off x="2603930" y="2651991"/>
            <a:ext cx="4185853" cy="59237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14 дней поэтапного </a:t>
            </a:r>
            <a:endParaRPr sz="2400"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очищения </a:t>
            </a:r>
            <a:endParaRPr/>
          </a:p>
        </p:txBody>
      </p:sp>
      <p:sp>
        <p:nvSpPr>
          <p:cNvPr id="672" name="Shape 672" hidden="0"/>
          <p:cNvSpPr/>
          <p:nvPr isPhoto="0" userDrawn="0"/>
        </p:nvSpPr>
        <p:spPr bwMode="auto">
          <a:xfrm>
            <a:off x="2603930" y="3842272"/>
            <a:ext cx="4567053" cy="59237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3 этапа: детоксикация, </a:t>
            </a:r>
            <a:endParaRPr sz="2400"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очищение, восстановление</a:t>
            </a:r>
            <a:endParaRPr/>
          </a:p>
        </p:txBody>
      </p:sp>
      <p:sp>
        <p:nvSpPr>
          <p:cNvPr id="673" name="Shape 673" hidden="0"/>
          <p:cNvSpPr/>
          <p:nvPr isPhoto="0" userDrawn="0"/>
        </p:nvSpPr>
        <p:spPr bwMode="auto">
          <a:xfrm>
            <a:off x="2583607" y="4870301"/>
            <a:ext cx="5045958" cy="110037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6 продуктов: </a:t>
            </a:r>
            <a:endParaRPr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ДИ-ТОКС I, ДИ-ТОКС II, ГринГрин, Ассимилятор, Супер-Флора, </a:t>
            </a:r>
            <a:endParaRPr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Лайт-Микс.</a:t>
            </a:r>
            <a:endParaRPr/>
          </a:p>
        </p:txBody>
      </p:sp>
      <p:sp>
        <p:nvSpPr>
          <p:cNvPr id="674" name="Shape 674" hidden="0"/>
          <p:cNvSpPr/>
          <p:nvPr isPhoto="0" userDrawn="0"/>
        </p:nvSpPr>
        <p:spPr bwMode="auto">
          <a:xfrm>
            <a:off x="8769777" y="2650844"/>
            <a:ext cx="3932290" cy="59237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без отказа </a:t>
            </a:r>
            <a:endParaRPr sz="2400"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от еды</a:t>
            </a:r>
            <a:endParaRPr/>
          </a:p>
        </p:txBody>
      </p:sp>
      <p:sp>
        <p:nvSpPr>
          <p:cNvPr id="675" name="Shape 675" hidden="0"/>
          <p:cNvSpPr/>
          <p:nvPr isPhoto="0" userDrawn="0"/>
        </p:nvSpPr>
        <p:spPr bwMode="auto">
          <a:xfrm>
            <a:off x="8769777" y="3858278"/>
            <a:ext cx="4079450" cy="59237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23 фитонутриента в </a:t>
            </a:r>
            <a:endParaRPr sz="2400"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3 растительных комплексах</a:t>
            </a:r>
            <a:endParaRPr/>
          </a:p>
        </p:txBody>
      </p:sp>
      <p:sp>
        <p:nvSpPr>
          <p:cNvPr id="676" name="Shape 676" hidden="0"/>
          <p:cNvSpPr/>
          <p:nvPr isPhoto="0" userDrawn="0"/>
        </p:nvSpPr>
        <p:spPr bwMode="auto">
          <a:xfrm>
            <a:off x="8769777" y="5122933"/>
            <a:ext cx="3932290" cy="59237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сохранение привычного </a:t>
            </a:r>
            <a:endParaRPr sz="2400"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образа жизни</a:t>
            </a:r>
            <a:endParaRPr/>
          </a:p>
        </p:txBody>
      </p:sp>
      <p:pic>
        <p:nvPicPr>
          <p:cNvPr id="677" name="image25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23329" y="5122933"/>
            <a:ext cx="556022" cy="669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image26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775130" y="3791532"/>
            <a:ext cx="525422" cy="749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image27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7964375" y="2659494"/>
            <a:ext cx="606723" cy="614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image28.png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7968346" y="3914880"/>
            <a:ext cx="628362" cy="540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image29.png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7944149" y="5065166"/>
            <a:ext cx="676756" cy="749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30.png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1734479" y="2618620"/>
            <a:ext cx="606722" cy="670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84" name="image31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Shape 685" hidden="0"/>
          <p:cNvSpPr/>
          <p:nvPr isPhoto="0" userDrawn="0"/>
        </p:nvSpPr>
        <p:spPr bwMode="auto">
          <a:xfrm>
            <a:off x="1001698" y="646003"/>
            <a:ext cx="5819769" cy="75812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46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3 ЭТАПА — 3 ЦЕЛИ:</a:t>
            </a:r>
            <a:endParaRPr/>
          </a:p>
        </p:txBody>
      </p:sp>
      <p:pic>
        <p:nvPicPr>
          <p:cNvPr id="686" name="image32.png" hidden="0"/>
          <p:cNvPicPr>
            <a:picLocks noChangeAspect="1"/>
          </p:cNvPicPr>
          <p:nvPr isPhoto="0" userDrawn="0"/>
        </p:nvPicPr>
        <p:blipFill>
          <a:blip r:embed="rId3"/>
          <a:srcRect l="9443" t="24429" r="58003" b="44738"/>
          <a:stretch/>
        </p:blipFill>
        <p:spPr bwMode="auto">
          <a:xfrm>
            <a:off x="598169" y="1848005"/>
            <a:ext cx="4233468" cy="2255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image32.png" hidden="0"/>
          <p:cNvPicPr>
            <a:picLocks noChangeAspect="1"/>
          </p:cNvPicPr>
          <p:nvPr isPhoto="0" userDrawn="0"/>
        </p:nvPicPr>
        <p:blipFill>
          <a:blip r:embed="rId3"/>
          <a:srcRect l="9443" t="65034" r="58003" b="27116"/>
          <a:stretch/>
        </p:blipFill>
        <p:spPr bwMode="auto">
          <a:xfrm>
            <a:off x="598169" y="4425112"/>
            <a:ext cx="4233468" cy="574125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Shape 688" hidden="0"/>
          <p:cNvSpPr/>
          <p:nvPr isPhoto="0" userDrawn="0"/>
        </p:nvSpPr>
        <p:spPr bwMode="auto">
          <a:xfrm>
            <a:off x="1088814" y="2389895"/>
            <a:ext cx="5045964" cy="7926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улучшить работу естественных фильтров организма;</a:t>
            </a:r>
            <a:endParaRPr/>
          </a:p>
        </p:txBody>
      </p:sp>
      <p:sp>
        <p:nvSpPr>
          <p:cNvPr id="689" name="Shape 689" hidden="0"/>
          <p:cNvSpPr/>
          <p:nvPr isPhoto="0" userDrawn="0"/>
        </p:nvSpPr>
        <p:spPr bwMode="auto">
          <a:xfrm>
            <a:off x="1088814" y="3863094"/>
            <a:ext cx="5045964" cy="4370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мягко очистить кишечник;</a:t>
            </a:r>
            <a:endParaRPr/>
          </a:p>
        </p:txBody>
      </p:sp>
      <p:sp>
        <p:nvSpPr>
          <p:cNvPr id="690" name="Shape 690" hidden="0"/>
          <p:cNvSpPr/>
          <p:nvPr isPhoto="0" userDrawn="0"/>
        </p:nvSpPr>
        <p:spPr bwMode="auto">
          <a:xfrm>
            <a:off x="1088814" y="4980694"/>
            <a:ext cx="6471856" cy="7926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восстановить микрофлору кишечника </a:t>
            </a:r>
            <a:endParaRPr/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и укрепить защитные силы организма.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92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4" y="75767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Shape 693" hidden="0"/>
          <p:cNvSpPr/>
          <p:nvPr isPhoto="0" userDrawn="0"/>
        </p:nvSpPr>
        <p:spPr bwMode="auto">
          <a:xfrm>
            <a:off x="1001699" y="646003"/>
            <a:ext cx="11323247" cy="119512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lnSpc>
                <a:spcPct val="110000"/>
              </a:lnSpc>
              <a:defRPr sz="3600" b="1" cap="all">
                <a:solidFill>
                  <a:srgbClr val="5B2E6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3 ШАГА: ДЕТОКСИКАЦИЯ, ОЧИЩЕНИЕ, ВОССТАНОВЛЕНИЕ</a:t>
            </a:r>
            <a:endParaRPr/>
          </a:p>
        </p:txBody>
      </p:sp>
      <p:sp>
        <p:nvSpPr>
          <p:cNvPr id="694" name="Shape 694" hidden="0"/>
          <p:cNvSpPr/>
          <p:nvPr isPhoto="0" userDrawn="0"/>
        </p:nvSpPr>
        <p:spPr bwMode="auto">
          <a:xfrm>
            <a:off x="1185335" y="3142183"/>
            <a:ext cx="1923347" cy="6423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900" b="1">
                <a:solidFill>
                  <a:srgbClr val="5A3062"/>
                </a:solidFill>
                <a:latin typeface="+mn-lt"/>
                <a:ea typeface="+mn-ea"/>
                <a:cs typeface="+mn-cs"/>
              </a:defRPr>
            </a:pPr>
            <a:r>
              <a:rPr/>
              <a:t>5 дней</a:t>
            </a:r>
            <a:endParaRPr/>
          </a:p>
          <a:p>
            <a:pPr>
              <a:defRPr sz="1900" b="1">
                <a:solidFill>
                  <a:srgbClr val="B7A280"/>
                </a:solidFill>
                <a:latin typeface="+mn-lt"/>
                <a:ea typeface="+mn-ea"/>
                <a:cs typeface="+mn-cs"/>
              </a:defRPr>
            </a:pPr>
            <a:r>
              <a:rPr/>
              <a:t>3 продукта</a:t>
            </a:r>
            <a:endParaRPr/>
          </a:p>
        </p:txBody>
      </p:sp>
      <p:sp>
        <p:nvSpPr>
          <p:cNvPr id="695" name="Shape 695" hidden="0"/>
          <p:cNvSpPr/>
          <p:nvPr isPhoto="0" userDrawn="0"/>
        </p:nvSpPr>
        <p:spPr bwMode="auto">
          <a:xfrm>
            <a:off x="1185336" y="3965511"/>
            <a:ext cx="2941767" cy="22175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ДИ-ТОКС I, ДИ-ТОКС II 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(комплексы раститель-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ных фитонутриентов)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ГринГрин 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(источник растворимой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и нерастворимой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клетчатки)</a:t>
            </a:r>
            <a:endParaRPr/>
          </a:p>
        </p:txBody>
      </p:sp>
      <p:sp>
        <p:nvSpPr>
          <p:cNvPr id="696" name="Shape 696" hidden="0"/>
          <p:cNvSpPr/>
          <p:nvPr isPhoto="0" userDrawn="0"/>
        </p:nvSpPr>
        <p:spPr bwMode="auto">
          <a:xfrm>
            <a:off x="4423836" y="3166691"/>
            <a:ext cx="1923348" cy="6423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900" b="1">
                <a:solidFill>
                  <a:srgbClr val="5A3062"/>
                </a:solidFill>
                <a:latin typeface="+mn-lt"/>
                <a:ea typeface="+mn-ea"/>
                <a:cs typeface="+mn-cs"/>
              </a:defRPr>
            </a:pPr>
            <a:r>
              <a:rPr/>
              <a:t>4 дня</a:t>
            </a:r>
            <a:endParaRPr sz="2400"/>
          </a:p>
          <a:p>
            <a:pPr>
              <a:defRPr sz="1900" b="1">
                <a:solidFill>
                  <a:srgbClr val="BAA482"/>
                </a:solidFill>
                <a:latin typeface="+mn-lt"/>
                <a:ea typeface="+mn-ea"/>
                <a:cs typeface="+mn-cs"/>
              </a:defRPr>
            </a:pPr>
            <a:r>
              <a:rPr/>
              <a:t>1 продукт</a:t>
            </a:r>
            <a:endParaRPr/>
          </a:p>
        </p:txBody>
      </p:sp>
      <p:sp>
        <p:nvSpPr>
          <p:cNvPr id="697" name="Shape 697" hidden="0"/>
          <p:cNvSpPr/>
          <p:nvPr isPhoto="0" userDrawn="0"/>
        </p:nvSpPr>
        <p:spPr bwMode="auto">
          <a:xfrm>
            <a:off x="7037644" y="3162467"/>
            <a:ext cx="1923348" cy="6423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900" b="1">
                <a:solidFill>
                  <a:srgbClr val="5A3062"/>
                </a:solidFill>
                <a:latin typeface="+mn-lt"/>
                <a:ea typeface="+mn-ea"/>
                <a:cs typeface="+mn-cs"/>
              </a:defRPr>
            </a:pPr>
            <a:r>
              <a:rPr/>
              <a:t>5 дней</a:t>
            </a:r>
            <a:endParaRPr sz="2400"/>
          </a:p>
          <a:p>
            <a:pPr>
              <a:defRPr sz="1900" b="1">
                <a:solidFill>
                  <a:srgbClr val="B4A07D"/>
                </a:solidFill>
                <a:latin typeface="+mn-lt"/>
                <a:ea typeface="+mn-ea"/>
                <a:cs typeface="+mn-cs"/>
              </a:defRPr>
            </a:pPr>
            <a:r>
              <a:rPr/>
              <a:t>3 продукта</a:t>
            </a:r>
            <a:endParaRPr/>
          </a:p>
        </p:txBody>
      </p:sp>
      <p:sp>
        <p:nvSpPr>
          <p:cNvPr id="698" name="Shape 698" hidden="0"/>
          <p:cNvSpPr/>
          <p:nvPr isPhoto="0" userDrawn="0"/>
        </p:nvSpPr>
        <p:spPr bwMode="auto">
          <a:xfrm>
            <a:off x="4436264" y="3965511"/>
            <a:ext cx="2233804" cy="11507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ЛайтМикс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(порошок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для очищающего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коктейля)</a:t>
            </a:r>
            <a:endParaRPr/>
          </a:p>
        </p:txBody>
      </p:sp>
      <p:sp>
        <p:nvSpPr>
          <p:cNvPr id="699" name="Shape 699" hidden="0"/>
          <p:cNvSpPr/>
          <p:nvPr isPhoto="0" userDrawn="0"/>
        </p:nvSpPr>
        <p:spPr bwMode="auto">
          <a:xfrm>
            <a:off x="7040184" y="3961286"/>
            <a:ext cx="5100969" cy="24842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Ассимилятор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(комплекс пищеварительных ферментов)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ГринГрин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(источник растворимой и нерастворимой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клетчатки)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Супер-Флора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(комбинация пребиотика и пробиотиков)</a:t>
            </a:r>
            <a:endParaRPr/>
          </a:p>
        </p:txBody>
      </p:sp>
      <p:sp>
        <p:nvSpPr>
          <p:cNvPr id="700" name="Shape 700" hidden="0"/>
          <p:cNvSpPr/>
          <p:nvPr isPhoto="0" userDrawn="0"/>
        </p:nvSpPr>
        <p:spPr bwMode="auto">
          <a:xfrm>
            <a:off x="1051557" y="2094583"/>
            <a:ext cx="2982074" cy="919603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01" name="Shape 701" hidden="0"/>
          <p:cNvSpPr/>
          <p:nvPr isPhoto="0" userDrawn="0"/>
        </p:nvSpPr>
        <p:spPr bwMode="auto">
          <a:xfrm>
            <a:off x="1195494" y="2214745"/>
            <a:ext cx="2556375" cy="6423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9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I ЭТАП. ДЕТОКСИКАЦИЯ</a:t>
            </a:r>
            <a:endParaRPr/>
          </a:p>
        </p:txBody>
      </p:sp>
      <p:sp>
        <p:nvSpPr>
          <p:cNvPr id="702" name="Shape 702" hidden="0"/>
          <p:cNvSpPr/>
          <p:nvPr isPhoto="0" userDrawn="0"/>
        </p:nvSpPr>
        <p:spPr bwMode="auto">
          <a:xfrm>
            <a:off x="4000450" y="2094583"/>
            <a:ext cx="2941766" cy="919603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03" name="Shape 703" hidden="0"/>
          <p:cNvSpPr/>
          <p:nvPr isPhoto="0" userDrawn="0"/>
        </p:nvSpPr>
        <p:spPr bwMode="auto">
          <a:xfrm>
            <a:off x="4428916" y="2214745"/>
            <a:ext cx="2349721" cy="6423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9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II ЭТАП. </a:t>
            </a:r>
            <a:endParaRPr sz="2200"/>
          </a:p>
          <a:p>
            <a:pPr>
              <a:defRPr sz="19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ОЧИЩЕНИЕ</a:t>
            </a:r>
            <a:endParaRPr/>
          </a:p>
        </p:txBody>
      </p:sp>
      <p:sp>
        <p:nvSpPr>
          <p:cNvPr id="704" name="Shape 704" hidden="0"/>
          <p:cNvSpPr/>
          <p:nvPr isPhoto="0" userDrawn="0"/>
        </p:nvSpPr>
        <p:spPr bwMode="auto">
          <a:xfrm>
            <a:off x="6788187" y="2094583"/>
            <a:ext cx="5198163" cy="919603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05" name="Shape 705" hidden="0"/>
          <p:cNvSpPr/>
          <p:nvPr isPhoto="0" userDrawn="0"/>
        </p:nvSpPr>
        <p:spPr bwMode="auto">
          <a:xfrm>
            <a:off x="7030025" y="2210521"/>
            <a:ext cx="2982073" cy="6423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9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III ЭТАП. ВОССТАНОВЛЕНИЕ</a:t>
            </a:r>
            <a:endParaRPr/>
          </a:p>
        </p:txBody>
      </p:sp>
      <p:sp>
        <p:nvSpPr>
          <p:cNvPr id="706" name="Shape 706" hidden="0"/>
          <p:cNvSpPr/>
          <p:nvPr isPhoto="0" userDrawn="0"/>
        </p:nvSpPr>
        <p:spPr bwMode="auto">
          <a:xfrm flipV="1">
            <a:off x="4101255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707" name="Shape 707" hidden="0"/>
          <p:cNvSpPr/>
          <p:nvPr isPhoto="0" userDrawn="0"/>
        </p:nvSpPr>
        <p:spPr bwMode="auto">
          <a:xfrm flipV="1">
            <a:off x="6716303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708" name="Shape 708" hidden="0"/>
          <p:cNvSpPr/>
          <p:nvPr isPhoto="0" userDrawn="0"/>
        </p:nvSpPr>
        <p:spPr bwMode="auto">
          <a:xfrm flipV="1">
            <a:off x="6722653" y="2092411"/>
            <a:ext cx="4" cy="92394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709" name="Shape 709" hidden="0"/>
          <p:cNvSpPr/>
          <p:nvPr isPhoto="0" userDrawn="0"/>
        </p:nvSpPr>
        <p:spPr bwMode="auto">
          <a:xfrm flipV="1">
            <a:off x="4101255" y="2092411"/>
            <a:ext cx="4" cy="92394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710" name="Shape 710" hidden="0"/>
          <p:cNvSpPr/>
          <p:nvPr isPhoto="0" userDrawn="0"/>
        </p:nvSpPr>
        <p:spPr bwMode="auto">
          <a:xfrm flipV="1">
            <a:off x="1050684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711" name="Shape 711" hidden="0"/>
          <p:cNvSpPr/>
          <p:nvPr isPhoto="0" userDrawn="0"/>
        </p:nvSpPr>
        <p:spPr bwMode="auto">
          <a:xfrm flipV="1">
            <a:off x="11974634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3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6841" y="0"/>
            <a:ext cx="12992773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hape 714" hidden="0"/>
          <p:cNvSpPr/>
          <p:nvPr isPhoto="0" userDrawn="0"/>
        </p:nvSpPr>
        <p:spPr bwMode="auto">
          <a:xfrm>
            <a:off x="1002456" y="2709146"/>
            <a:ext cx="10901682" cy="289504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Корень лопуха, цветки красного клевера, листья артишока, </a:t>
            </a:r>
            <a:endParaRPr>
              <a:solidFill>
                <a:srgbClr val="FFFFFF"/>
              </a:solidFill>
            </a:endParaRPr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семена расторопши, трава тимьяна, кукурузные рыльца </a:t>
            </a:r>
            <a:endParaRPr/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– для улучшения оттока желчи и фильтрующей </a:t>
            </a:r>
            <a:endParaRPr sz="2400">
              <a:solidFill>
                <a:srgbClr val="FFFFFF"/>
              </a:solidFill>
            </a:endParaRPr>
          </a:p>
          <a:p>
            <a:pPr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способности печени и желчного пузыря.</a:t>
            </a:r>
            <a:endParaRPr sz="2400">
              <a:solidFill>
                <a:srgbClr val="FFFFFF"/>
              </a:solidFill>
            </a:endParaRPr>
          </a:p>
          <a:p>
            <a:pPr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Корень солодки, алтея и имбиря </a:t>
            </a:r>
            <a:endParaRPr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– для активации иммунитета, улучшения </a:t>
            </a:r>
            <a:endParaRPr sz="2400">
              <a:solidFill>
                <a:srgbClr val="FFFFFF"/>
              </a:solidFill>
            </a:endParaRPr>
          </a:p>
          <a:p>
            <a:pPr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микрофлоры и противопаразитарного действия.</a:t>
            </a:r>
            <a:endParaRPr/>
          </a:p>
        </p:txBody>
      </p:sp>
      <p:sp>
        <p:nvSpPr>
          <p:cNvPr id="715" name="Shape 715" hidden="0"/>
          <p:cNvSpPr/>
          <p:nvPr isPhoto="0" userDrawn="0"/>
        </p:nvSpPr>
        <p:spPr bwMode="auto">
          <a:xfrm>
            <a:off x="1051559" y="793924"/>
            <a:ext cx="10901682" cy="1305687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16" name="Shape 716" hidden="0"/>
          <p:cNvSpPr/>
          <p:nvPr isPhoto="0" userDrawn="0"/>
        </p:nvSpPr>
        <p:spPr bwMode="auto">
          <a:xfrm>
            <a:off x="1399030" y="849204"/>
            <a:ext cx="8522971" cy="109601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ЭТАП 1: ДЕТОКСИКАЦИЯ –</a:t>
            </a:r>
            <a:endParaRPr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sz="30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УКРЕПЛЕНИЕ ЗАЩИТНЫХ СИЛ ОРГАНИЗМА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8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6841" y="0"/>
            <a:ext cx="12992773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Shape 719" hidden="0"/>
          <p:cNvSpPr/>
          <p:nvPr isPhoto="0" userDrawn="0"/>
        </p:nvSpPr>
        <p:spPr bwMode="auto">
          <a:xfrm>
            <a:off x="1002456" y="2668503"/>
            <a:ext cx="10901682" cy="366580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Шелуха семян подорожника, семена льна и чернослив </a:t>
            </a:r>
            <a:endParaRPr/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– обладают мягким слабительным действием, улучшают моторику кишечника.</a:t>
            </a:r>
            <a:endParaRPr/>
          </a:p>
          <a:p>
            <a:pPr>
              <a:defRPr sz="2400"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Смесь ГринГрин </a:t>
            </a:r>
            <a:endParaRPr/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– источник растворимых и нерастворимых пищевых волокон, способствует </a:t>
            </a:r>
            <a:endParaRPr/>
          </a:p>
          <a:p>
            <a:pPr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выведению продуктов жизнедеятельности и токсинов.</a:t>
            </a:r>
            <a:endParaRPr sz="2400">
              <a:solidFill>
                <a:srgbClr val="FFFFFF"/>
              </a:solidFill>
            </a:endParaRPr>
          </a:p>
          <a:p>
            <a:pPr>
              <a:defRPr sz="2400"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Бентонит</a:t>
            </a:r>
            <a:r>
              <a:rPr>
                <a:solidFill>
                  <a:srgbClr val="A9F5A8"/>
                </a:solidFill>
              </a:rPr>
              <a:t> </a:t>
            </a:r>
            <a:endParaRPr>
              <a:solidFill>
                <a:srgbClr val="A9F5A8"/>
              </a:solidFill>
            </a:endParaRPr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– активный адсорбент, связывает и выводит из организма токсины, тяжелые металлы </a:t>
            </a:r>
            <a:endParaRPr sz="2400">
              <a:solidFill>
                <a:srgbClr val="FFFFFF"/>
              </a:solidFill>
            </a:endParaRPr>
          </a:p>
          <a:p>
            <a:pPr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и другие вредные вещества.</a:t>
            </a:r>
            <a:endParaRPr/>
          </a:p>
        </p:txBody>
      </p:sp>
      <p:sp>
        <p:nvSpPr>
          <p:cNvPr id="720" name="Shape 720" hidden="0"/>
          <p:cNvSpPr/>
          <p:nvPr isPhoto="0" userDrawn="0"/>
        </p:nvSpPr>
        <p:spPr bwMode="auto">
          <a:xfrm>
            <a:off x="1051559" y="793924"/>
            <a:ext cx="10901682" cy="1305687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21" name="Shape 721" hidden="0"/>
          <p:cNvSpPr/>
          <p:nvPr isPhoto="0" userDrawn="0"/>
        </p:nvSpPr>
        <p:spPr bwMode="auto">
          <a:xfrm>
            <a:off x="1399028" y="849204"/>
            <a:ext cx="9453967" cy="109601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ЭТАП 2: ОЧИЩЕНИЕ – </a:t>
            </a:r>
            <a:r>
              <a:rPr sz="3000"/>
              <a:t>МЯГКОЕ ОЧИЩЕНИЕ </a:t>
            </a:r>
            <a:endParaRPr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sz="30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КИШЕЧНИКА И ВЫВЕДЕНИЕ ТОКСИНОв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3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6841" y="0"/>
            <a:ext cx="12992773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Shape 724" hidden="0"/>
          <p:cNvSpPr/>
          <p:nvPr isPhoto="0" userDrawn="0"/>
        </p:nvSpPr>
        <p:spPr bwMode="auto">
          <a:xfrm>
            <a:off x="1015156" y="2690164"/>
            <a:ext cx="10901682" cy="336391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Лакто- и бифидобактерии </a:t>
            </a:r>
            <a:endParaRPr/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– для восстановления здоровой микрофлоры.</a:t>
            </a:r>
            <a:endParaRPr/>
          </a:p>
          <a:p>
            <a:pPr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Смесь ГринГрин и инулин</a:t>
            </a:r>
            <a:endParaRPr/>
          </a:p>
          <a:p>
            <a:pPr>
              <a:lnSpc>
                <a:spcPct val="150000"/>
              </a:lnSpc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 </a:t>
            </a:r>
            <a:r>
              <a:rPr sz="1900">
                <a:solidFill>
                  <a:srgbClr val="535353"/>
                </a:solidFill>
              </a:rPr>
              <a:t>– источники пищевых волокон, которые являются пищей для дружественной </a:t>
            </a:r>
            <a:endParaRPr sz="1900">
              <a:solidFill>
                <a:srgbClr val="535353"/>
              </a:solidFill>
            </a:endParaRPr>
          </a:p>
          <a:p>
            <a:pPr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микрофлоры кишечника. </a:t>
            </a:r>
            <a:endParaRPr/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Пищеварительные ферменты </a:t>
            </a:r>
            <a:endParaRPr/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– способствуют полноценному перевариванию пищи и усвоению питательных веществ.</a:t>
            </a:r>
            <a:endParaRPr/>
          </a:p>
        </p:txBody>
      </p:sp>
      <p:sp>
        <p:nvSpPr>
          <p:cNvPr id="725" name="Shape 725" hidden="0"/>
          <p:cNvSpPr/>
          <p:nvPr isPhoto="0" userDrawn="0"/>
        </p:nvSpPr>
        <p:spPr bwMode="auto">
          <a:xfrm>
            <a:off x="1051559" y="793926"/>
            <a:ext cx="10901682" cy="1637247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26" name="Shape 726" hidden="0"/>
          <p:cNvSpPr/>
          <p:nvPr isPhoto="0" userDrawn="0"/>
        </p:nvSpPr>
        <p:spPr bwMode="auto">
          <a:xfrm>
            <a:off x="1399031" y="849204"/>
            <a:ext cx="7991990" cy="149156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ЭТАП 3: ВОССТАНОВЛЕНИЕ – </a:t>
            </a:r>
            <a:endParaRPr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sz="26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НОРМАЛИЗАЦИЯ МИКРОФЛОРЫ КИШЕЧНИКА </a:t>
            </a:r>
            <a:endParaRPr sz="3600"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sz="26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И ПИЩЕВАРИТЕЛЬНОЙ ФУНКЦИИ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8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image33.png" hidden="0"/>
          <p:cNvPicPr>
            <a:picLocks noChangeAspect="1"/>
          </p:cNvPicPr>
          <p:nvPr isPhoto="0" userDrawn="0"/>
        </p:nvPicPr>
        <p:blipFill>
          <a:blip r:embed="rId3"/>
          <a:srcRect l="0" t="0" r="51045" b="12200"/>
          <a:stretch/>
        </p:blipFill>
        <p:spPr bwMode="auto">
          <a:xfrm>
            <a:off x="384929" y="1466540"/>
            <a:ext cx="4545800" cy="459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image33.png" hidden="0"/>
          <p:cNvPicPr>
            <a:picLocks noChangeAspect="1"/>
          </p:cNvPicPr>
          <p:nvPr isPhoto="0" userDrawn="0"/>
        </p:nvPicPr>
        <p:blipFill>
          <a:blip r:embed="rId3"/>
          <a:srcRect l="48162" t="0" r="2881" b="12200"/>
          <a:stretch/>
        </p:blipFill>
        <p:spPr bwMode="auto">
          <a:xfrm>
            <a:off x="6783740" y="1362468"/>
            <a:ext cx="4545802" cy="4590191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Shape 731" hidden="0"/>
          <p:cNvSpPr/>
          <p:nvPr isPhoto="0" userDrawn="0"/>
        </p:nvSpPr>
        <p:spPr bwMode="auto">
          <a:xfrm>
            <a:off x="-10161" y="-106"/>
            <a:ext cx="6517245" cy="7315201"/>
          </a:xfrm>
          <a:prstGeom prst="rect">
            <a:avLst/>
          </a:prstGeom>
          <a:solidFill>
            <a:srgbClr val="5B2F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32" name="Shape 732" hidden="0"/>
          <p:cNvSpPr/>
          <p:nvPr isPhoto="0" userDrawn="0"/>
        </p:nvSpPr>
        <p:spPr bwMode="auto">
          <a:xfrm>
            <a:off x="6507084" y="-105"/>
            <a:ext cx="6507879" cy="7315201"/>
          </a:xfrm>
          <a:prstGeom prst="rect">
            <a:avLst/>
          </a:prstGeom>
          <a:solidFill>
            <a:srgbClr val="D3BB9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33" name="Shape 733" hidden="0"/>
          <p:cNvSpPr/>
          <p:nvPr isPhoto="0" userDrawn="0"/>
        </p:nvSpPr>
        <p:spPr bwMode="auto">
          <a:xfrm>
            <a:off x="1971642" y="1061188"/>
            <a:ext cx="9020888" cy="75812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46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ЭФФЕКТ СНАРУЖИ  И ВНУТРИ</a:t>
            </a:r>
            <a:endParaRPr/>
          </a:p>
        </p:txBody>
      </p:sp>
      <p:sp>
        <p:nvSpPr>
          <p:cNvPr id="734" name="Shape 734" hidden="0"/>
          <p:cNvSpPr/>
          <p:nvPr isPhoto="0" userDrawn="0"/>
        </p:nvSpPr>
        <p:spPr bwMode="auto">
          <a:xfrm>
            <a:off x="1180256" y="3502380"/>
            <a:ext cx="4810246" cy="15038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- чистая кожа</a:t>
            </a:r>
            <a:endParaRPr/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- здоровый цвет лица</a:t>
            </a:r>
            <a:endParaRPr>
              <a:solidFill>
                <a:srgbClr val="535353"/>
              </a:solidFill>
            </a:endParaRPr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- оптимальный вес</a:t>
            </a:r>
            <a:endParaRPr/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- энергия и активность</a:t>
            </a:r>
            <a:endParaRPr/>
          </a:p>
        </p:txBody>
      </p:sp>
      <p:sp>
        <p:nvSpPr>
          <p:cNvPr id="735" name="Shape 735" hidden="0"/>
          <p:cNvSpPr/>
          <p:nvPr isPhoto="0" userDrawn="0"/>
        </p:nvSpPr>
        <p:spPr bwMode="auto">
          <a:xfrm>
            <a:off x="7540993" y="3687045"/>
            <a:ext cx="4428097" cy="11482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r>
              <a:rPr/>
              <a:t>- здоровое пищеварение</a:t>
            </a:r>
            <a:endParaRPr>
              <a:solidFill>
                <a:srgbClr val="535353"/>
              </a:solidFill>
            </a:endParaRPr>
          </a:p>
          <a:p>
            <a:pPr>
              <a:defRPr sz="2400"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r>
              <a:rPr/>
              <a:t>- обмен веществ в норме</a:t>
            </a:r>
            <a:endParaRPr>
              <a:solidFill>
                <a:srgbClr val="535353"/>
              </a:solidFill>
            </a:endParaRPr>
          </a:p>
          <a:p>
            <a:pPr>
              <a:defRPr sz="2400"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r>
              <a:rPr/>
              <a:t>- крепкий иммунитет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6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0"/>
            <a:ext cx="12992770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age6.png" hidden="0"/>
          <p:cNvPicPr>
            <a:picLocks noChangeAspect="1"/>
          </p:cNvPicPr>
          <p:nvPr isPhoto="0" userDrawn="0"/>
        </p:nvPicPr>
        <p:blipFill>
          <a:blip r:embed="rId3"/>
          <a:srcRect l="9894" t="17541" r="9894" b="13162"/>
          <a:stretch/>
        </p:blipFill>
        <p:spPr bwMode="auto">
          <a:xfrm>
            <a:off x="663552" y="1321633"/>
            <a:ext cx="11650867" cy="5666884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hape 498" hidden="0"/>
          <p:cNvSpPr/>
          <p:nvPr isPhoto="0" userDrawn="0"/>
        </p:nvSpPr>
        <p:spPr bwMode="auto">
          <a:xfrm>
            <a:off x="1014396" y="633303"/>
            <a:ext cx="8269444" cy="119512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ЗДОРОВЬЕ ВО МНОГОМ ЗАВИСИТ </a:t>
            </a:r>
            <a:endParaRPr/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ОТ ОБРАЗА ЖИЗНИ</a:t>
            </a:r>
            <a:endParaRPr/>
          </a:p>
        </p:txBody>
      </p:sp>
      <p:sp>
        <p:nvSpPr>
          <p:cNvPr id="499" name="Shape 499" hidden="0"/>
          <p:cNvSpPr/>
          <p:nvPr isPhoto="0" userDrawn="0"/>
        </p:nvSpPr>
        <p:spPr bwMode="auto">
          <a:xfrm>
            <a:off x="2342150" y="2337216"/>
            <a:ext cx="2167043" cy="510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50000"/>
              </a:lnSpc>
              <a:defRPr sz="2400" cap="all">
                <a:solidFill>
                  <a:srgbClr val="84D077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ПОМОГАЮТ</a:t>
            </a:r>
            <a:endParaRPr/>
          </a:p>
        </p:txBody>
      </p:sp>
      <p:sp>
        <p:nvSpPr>
          <p:cNvPr id="500" name="Shape 500" hidden="0"/>
          <p:cNvSpPr/>
          <p:nvPr isPhoto="0" userDrawn="0"/>
        </p:nvSpPr>
        <p:spPr bwMode="auto">
          <a:xfrm>
            <a:off x="7835396" y="2337216"/>
            <a:ext cx="2344446" cy="510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50000"/>
              </a:lnSpc>
              <a:defRPr sz="2400" cap="all">
                <a:solidFill>
                  <a:srgbClr val="923584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Разрушают</a:t>
            </a:r>
            <a:endParaRPr/>
          </a:p>
        </p:txBody>
      </p:sp>
      <p:sp>
        <p:nvSpPr>
          <p:cNvPr id="501" name="Shape 501" hidden="0"/>
          <p:cNvSpPr/>
          <p:nvPr isPhoto="0" userDrawn="0"/>
        </p:nvSpPr>
        <p:spPr bwMode="auto">
          <a:xfrm>
            <a:off x="707493" y="3320979"/>
            <a:ext cx="2029662" cy="49202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физическая</a:t>
            </a:r>
            <a:endParaRPr/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активность</a:t>
            </a:r>
            <a:endParaRPr/>
          </a:p>
        </p:txBody>
      </p:sp>
      <p:sp>
        <p:nvSpPr>
          <p:cNvPr id="502" name="Shape 502" hidden="0"/>
          <p:cNvSpPr/>
          <p:nvPr isPhoto="0" userDrawn="0"/>
        </p:nvSpPr>
        <p:spPr bwMode="auto">
          <a:xfrm>
            <a:off x="2612494" y="3187630"/>
            <a:ext cx="1702557" cy="69522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сбаланси-</a:t>
            </a:r>
            <a:endParaRPr/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рованное</a:t>
            </a:r>
            <a:endParaRPr/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питание</a:t>
            </a:r>
            <a:endParaRPr/>
          </a:p>
        </p:txBody>
      </p:sp>
      <p:sp>
        <p:nvSpPr>
          <p:cNvPr id="503" name="Shape 503" hidden="0"/>
          <p:cNvSpPr/>
          <p:nvPr isPhoto="0" userDrawn="0"/>
        </p:nvSpPr>
        <p:spPr bwMode="auto">
          <a:xfrm>
            <a:off x="4632881" y="3320979"/>
            <a:ext cx="1702557" cy="49202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здоровый</a:t>
            </a:r>
            <a:endParaRPr/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сон</a:t>
            </a:r>
            <a:endParaRPr/>
          </a:p>
        </p:txBody>
      </p:sp>
      <p:sp>
        <p:nvSpPr>
          <p:cNvPr id="504" name="Shape 504" hidden="0"/>
          <p:cNvSpPr/>
          <p:nvPr isPhoto="0" userDrawn="0"/>
        </p:nvSpPr>
        <p:spPr bwMode="auto">
          <a:xfrm>
            <a:off x="6691365" y="3187630"/>
            <a:ext cx="1592278" cy="69522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отсутствие</a:t>
            </a:r>
            <a:endParaRPr/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режима</a:t>
            </a:r>
            <a:endParaRPr/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питания</a:t>
            </a:r>
            <a:endParaRPr/>
          </a:p>
        </p:txBody>
      </p:sp>
      <p:sp>
        <p:nvSpPr>
          <p:cNvPr id="505" name="Shape 505" hidden="0"/>
          <p:cNvSpPr/>
          <p:nvPr isPhoto="0" userDrawn="0"/>
        </p:nvSpPr>
        <p:spPr bwMode="auto">
          <a:xfrm>
            <a:off x="8548860" y="3320979"/>
            <a:ext cx="1788432" cy="49202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сидячая</a:t>
            </a:r>
            <a:endParaRPr/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работа</a:t>
            </a:r>
            <a:endParaRPr/>
          </a:p>
        </p:txBody>
      </p:sp>
      <p:sp>
        <p:nvSpPr>
          <p:cNvPr id="506" name="Shape 506" hidden="0"/>
          <p:cNvSpPr/>
          <p:nvPr isPhoto="0" userDrawn="0"/>
        </p:nvSpPr>
        <p:spPr bwMode="auto">
          <a:xfrm>
            <a:off x="10500907" y="3320979"/>
            <a:ext cx="1788432" cy="49202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регулярные стрессы</a:t>
            </a:r>
            <a:endParaRPr/>
          </a:p>
        </p:txBody>
      </p:sp>
      <p:sp>
        <p:nvSpPr>
          <p:cNvPr id="507" name="Shape 507" hidden="0"/>
          <p:cNvSpPr/>
          <p:nvPr isPhoto="0" userDrawn="0"/>
        </p:nvSpPr>
        <p:spPr bwMode="auto">
          <a:xfrm>
            <a:off x="561706" y="5429181"/>
            <a:ext cx="2029663" cy="44205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хороший обмен </a:t>
            </a:r>
            <a:endParaRPr sz="1400"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веществ</a:t>
            </a:r>
            <a:endParaRPr/>
          </a:p>
        </p:txBody>
      </p:sp>
      <p:sp>
        <p:nvSpPr>
          <p:cNvPr id="508" name="Shape 508" hidden="0"/>
          <p:cNvSpPr/>
          <p:nvPr isPhoto="0" userDrawn="0"/>
        </p:nvSpPr>
        <p:spPr bwMode="auto">
          <a:xfrm>
            <a:off x="2512441" y="5429181"/>
            <a:ext cx="2029663" cy="61985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контроль веса,</a:t>
            </a:r>
            <a:endParaRPr sz="1400"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нормальная </a:t>
            </a:r>
            <a:endParaRPr sz="1400"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работа ЖКТ</a:t>
            </a:r>
            <a:endParaRPr/>
          </a:p>
        </p:txBody>
      </p:sp>
      <p:sp>
        <p:nvSpPr>
          <p:cNvPr id="509" name="Shape 509" hidden="0"/>
          <p:cNvSpPr/>
          <p:nvPr isPhoto="0" userDrawn="0"/>
        </p:nvSpPr>
        <p:spPr bwMode="auto">
          <a:xfrm>
            <a:off x="4494726" y="5429181"/>
            <a:ext cx="2029663" cy="61985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крепкие нервы,</a:t>
            </a:r>
            <a:endParaRPr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высокая</a:t>
            </a:r>
            <a:endParaRPr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работоспособность</a:t>
            </a:r>
            <a:endParaRPr/>
          </a:p>
        </p:txBody>
      </p:sp>
      <p:sp>
        <p:nvSpPr>
          <p:cNvPr id="510" name="Shape 510" hidden="0"/>
          <p:cNvSpPr/>
          <p:nvPr isPhoto="0" userDrawn="0"/>
        </p:nvSpPr>
        <p:spPr bwMode="auto">
          <a:xfrm>
            <a:off x="6447273" y="5429181"/>
            <a:ext cx="2029663" cy="79765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нарушение</a:t>
            </a:r>
            <a:endParaRPr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обмена веществ</a:t>
            </a:r>
            <a:endParaRPr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и работы ЖКТ, </a:t>
            </a:r>
            <a:endParaRPr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лишний вес</a:t>
            </a:r>
            <a:endParaRPr/>
          </a:p>
        </p:txBody>
      </p:sp>
      <p:sp>
        <p:nvSpPr>
          <p:cNvPr id="511" name="Shape 511" hidden="0"/>
          <p:cNvSpPr/>
          <p:nvPr isPhoto="0" userDrawn="0"/>
        </p:nvSpPr>
        <p:spPr bwMode="auto">
          <a:xfrm>
            <a:off x="10380294" y="5429181"/>
            <a:ext cx="2029663" cy="61985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повышенная утомляемость,</a:t>
            </a:r>
            <a:endParaRPr sz="1400"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снижение иммунитета</a:t>
            </a:r>
            <a:endParaRPr/>
          </a:p>
        </p:txBody>
      </p:sp>
      <p:sp>
        <p:nvSpPr>
          <p:cNvPr id="512" name="Shape 512" hidden="0"/>
          <p:cNvSpPr/>
          <p:nvPr isPhoto="0" userDrawn="0"/>
        </p:nvSpPr>
        <p:spPr bwMode="auto">
          <a:xfrm>
            <a:off x="8428245" y="5429181"/>
            <a:ext cx="2029663" cy="44205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варикоз, боли</a:t>
            </a:r>
            <a:endParaRPr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в суставах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37" name="image7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hape 738" hidden="0"/>
          <p:cNvSpPr/>
          <p:nvPr isPhoto="0" userDrawn="0"/>
        </p:nvSpPr>
        <p:spPr bwMode="auto">
          <a:xfrm>
            <a:off x="1044432" y="666322"/>
            <a:ext cx="6955438" cy="60988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3600" b="1" cap="all">
                <a:solidFill>
                  <a:srgbClr val="5B2E6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ЭФФЕКТ СНАРУЖИ И ВНУТРИ</a:t>
            </a:r>
            <a:endParaRPr/>
          </a:p>
        </p:txBody>
      </p:sp>
      <p:sp>
        <p:nvSpPr>
          <p:cNvPr id="739" name="Shape 739" hidden="0"/>
          <p:cNvSpPr/>
          <p:nvPr isPhoto="0" userDrawn="0"/>
        </p:nvSpPr>
        <p:spPr bwMode="auto">
          <a:xfrm>
            <a:off x="576439" y="-6287713"/>
            <a:ext cx="11851920" cy="11851924"/>
          </a:xfrm>
          <a:prstGeom prst="ellipse">
            <a:avLst/>
          </a:prstGeom>
          <a:solidFill>
            <a:srgbClr val="F7F0F0"/>
          </a:solidFill>
          <a:ln w="508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40" name="Shape 740" hidden="0"/>
          <p:cNvSpPr/>
          <p:nvPr isPhoto="0" userDrawn="0"/>
        </p:nvSpPr>
        <p:spPr bwMode="auto">
          <a:xfrm>
            <a:off x="3821013" y="2227533"/>
            <a:ext cx="5362774" cy="7926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2400" b="1" cap="all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комплексная программа </a:t>
            </a:r>
            <a:endParaRPr/>
          </a:p>
          <a:p>
            <a:pPr algn="ctr">
              <a:defRPr sz="2400" b="1" cap="all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для очищения организма</a:t>
            </a:r>
            <a:endParaRPr/>
          </a:p>
        </p:txBody>
      </p:sp>
      <p:sp>
        <p:nvSpPr>
          <p:cNvPr id="741" name="Shape 741" hidden="0"/>
          <p:cNvSpPr/>
          <p:nvPr isPhoto="0" userDrawn="0"/>
        </p:nvSpPr>
        <p:spPr bwMode="auto">
          <a:xfrm>
            <a:off x="3756821" y="1072725"/>
            <a:ext cx="5491157" cy="75812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4600" b="1" cap="all">
                <a:solidFill>
                  <a:srgbClr val="5B2E6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COLO-VADA LIGHT</a:t>
            </a:r>
            <a:endParaRPr/>
          </a:p>
        </p:txBody>
      </p:sp>
      <p:sp>
        <p:nvSpPr>
          <p:cNvPr id="742" name="Shape 742" hidden="0"/>
          <p:cNvSpPr/>
          <p:nvPr isPhoto="0" userDrawn="0"/>
        </p:nvSpPr>
        <p:spPr bwMode="auto">
          <a:xfrm>
            <a:off x="819296" y="2164700"/>
            <a:ext cx="1725242" cy="1725241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43" name="Shape 743" hidden="0"/>
          <p:cNvSpPr/>
          <p:nvPr isPhoto="0" userDrawn="0"/>
        </p:nvSpPr>
        <p:spPr bwMode="auto">
          <a:xfrm>
            <a:off x="588207" y="2718641"/>
            <a:ext cx="2187421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r>
              <a:rPr/>
              <a:t>крепкий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r>
              <a:rPr/>
              <a:t>иммунитет</a:t>
            </a:r>
            <a:endParaRPr/>
          </a:p>
        </p:txBody>
      </p:sp>
      <p:sp>
        <p:nvSpPr>
          <p:cNvPr id="744" name="Shape 744" hidden="0"/>
          <p:cNvSpPr/>
          <p:nvPr isPhoto="0" userDrawn="0"/>
        </p:nvSpPr>
        <p:spPr bwMode="auto">
          <a:xfrm>
            <a:off x="2829973" y="3855289"/>
            <a:ext cx="1951973" cy="1951973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45" name="Shape 745" hidden="0"/>
          <p:cNvSpPr/>
          <p:nvPr isPhoto="0" userDrawn="0"/>
        </p:nvSpPr>
        <p:spPr bwMode="auto">
          <a:xfrm>
            <a:off x="2712253" y="4522596"/>
            <a:ext cx="2187421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r>
              <a:rPr/>
              <a:t>здоровое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r>
              <a:rPr/>
              <a:t>пищеварение</a:t>
            </a:r>
            <a:endParaRPr/>
          </a:p>
        </p:txBody>
      </p:sp>
      <p:sp>
        <p:nvSpPr>
          <p:cNvPr id="746" name="Shape 746" hidden="0"/>
          <p:cNvSpPr/>
          <p:nvPr isPhoto="0" userDrawn="0"/>
        </p:nvSpPr>
        <p:spPr bwMode="auto">
          <a:xfrm>
            <a:off x="5829110" y="4675154"/>
            <a:ext cx="1642095" cy="1642095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47" name="Shape 747" hidden="0"/>
          <p:cNvSpPr/>
          <p:nvPr isPhoto="0" userDrawn="0"/>
        </p:nvSpPr>
        <p:spPr bwMode="auto">
          <a:xfrm>
            <a:off x="5556448" y="5225620"/>
            <a:ext cx="2187420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r>
              <a:rPr/>
              <a:t>чистая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r>
              <a:rPr/>
              <a:t>кожа</a:t>
            </a:r>
            <a:endParaRPr/>
          </a:p>
        </p:txBody>
      </p:sp>
      <p:sp>
        <p:nvSpPr>
          <p:cNvPr id="748" name="Shape 748" hidden="0"/>
          <p:cNvSpPr/>
          <p:nvPr isPhoto="0" userDrawn="0"/>
        </p:nvSpPr>
        <p:spPr bwMode="auto">
          <a:xfrm>
            <a:off x="8413343" y="3917855"/>
            <a:ext cx="1725243" cy="1725241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49" name="Shape 749" hidden="0"/>
          <p:cNvSpPr/>
          <p:nvPr isPhoto="0" userDrawn="0"/>
        </p:nvSpPr>
        <p:spPr bwMode="auto">
          <a:xfrm>
            <a:off x="8182250" y="4522596"/>
            <a:ext cx="2187420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r>
              <a:rPr/>
              <a:t>контроль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r>
              <a:rPr/>
              <a:t>веса</a:t>
            </a:r>
            <a:endParaRPr/>
          </a:p>
        </p:txBody>
      </p:sp>
      <p:sp>
        <p:nvSpPr>
          <p:cNvPr id="750" name="Shape 750" hidden="0"/>
          <p:cNvSpPr/>
          <p:nvPr isPhoto="0" userDrawn="0"/>
        </p:nvSpPr>
        <p:spPr bwMode="auto">
          <a:xfrm>
            <a:off x="10342991" y="2225575"/>
            <a:ext cx="1747056" cy="1747056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751" name="Shape 751" hidden="0"/>
          <p:cNvSpPr/>
          <p:nvPr isPhoto="0" userDrawn="0"/>
        </p:nvSpPr>
        <p:spPr bwMode="auto">
          <a:xfrm>
            <a:off x="10122813" y="2790425"/>
            <a:ext cx="2187420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r>
              <a:rPr/>
              <a:t>легкость 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</a:defRPr>
            </a:pPr>
            <a:r>
              <a:rPr/>
              <a:t>и энергия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53" name="image34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Shape 754" hidden="0"/>
          <p:cNvSpPr/>
          <p:nvPr isPhoto="0" userDrawn="0"/>
        </p:nvSpPr>
        <p:spPr bwMode="auto">
          <a:xfrm>
            <a:off x="538048" y="1370061"/>
            <a:ext cx="3583813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Colo-Vada Light</a:t>
            </a:r>
            <a:endParaRPr/>
          </a:p>
        </p:txBody>
      </p:sp>
      <p:sp>
        <p:nvSpPr>
          <p:cNvPr id="755" name="Shape 755" hidden="0"/>
          <p:cNvSpPr/>
          <p:nvPr isPhoto="0" userDrawn="0"/>
        </p:nvSpPr>
        <p:spPr bwMode="auto">
          <a:xfrm>
            <a:off x="561794" y="3031349"/>
            <a:ext cx="2455100" cy="19508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r>
              <a:rPr/>
              <a:t>БОНУСНЫЕ БАЛЛЫ</a:t>
            </a:r>
            <a:endParaRPr/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r>
              <a:rPr/>
              <a:t>КЛУБНАЯ ЦЕНА</a:t>
            </a:r>
            <a:endParaRPr/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r>
              <a:rPr/>
              <a:t>РОЗНИЧНАЯ ЦЕНА</a:t>
            </a:r>
            <a:endParaRPr/>
          </a:p>
        </p:txBody>
      </p:sp>
      <p:sp>
        <p:nvSpPr>
          <p:cNvPr id="756" name="Shape 756" hidden="0"/>
          <p:cNvSpPr/>
          <p:nvPr isPhoto="0" userDrawn="0"/>
        </p:nvSpPr>
        <p:spPr bwMode="auto">
          <a:xfrm>
            <a:off x="3861046" y="2945277"/>
            <a:ext cx="499672" cy="4862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43</a:t>
            </a:r>
            <a:endParaRPr/>
          </a:p>
        </p:txBody>
      </p:sp>
      <p:sp>
        <p:nvSpPr>
          <p:cNvPr id="757" name="Shape 757" hidden="0"/>
          <p:cNvSpPr/>
          <p:nvPr isPhoto="0" userDrawn="0"/>
        </p:nvSpPr>
        <p:spPr bwMode="auto">
          <a:xfrm>
            <a:off x="3781566" y="4560303"/>
            <a:ext cx="1454008" cy="4862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r>
              <a:rPr/>
              <a:t>96,25 </a:t>
            </a:r>
            <a:r>
              <a:rPr sz="1800"/>
              <a:t>у.е.</a:t>
            </a:r>
            <a:endParaRPr/>
          </a:p>
        </p:txBody>
      </p:sp>
      <p:sp>
        <p:nvSpPr>
          <p:cNvPr id="758" name="Shape 758" hidden="0"/>
          <p:cNvSpPr/>
          <p:nvPr isPhoto="0" userDrawn="0"/>
        </p:nvSpPr>
        <p:spPr bwMode="auto">
          <a:xfrm>
            <a:off x="3781566" y="3752791"/>
            <a:ext cx="924390" cy="4862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5B2E63"/>
                </a:solidFill>
                <a:latin typeface="+mn-lt"/>
                <a:ea typeface="+mn-ea"/>
                <a:cs typeface="+mn-cs"/>
              </a:defRPr>
            </a:pPr>
            <a:r>
              <a:rPr/>
              <a:t>77</a:t>
            </a:r>
            <a:r>
              <a:rPr sz="1800"/>
              <a:t> у.е.</a:t>
            </a:r>
            <a:endParaRPr/>
          </a:p>
        </p:txBody>
      </p:sp>
      <p:sp>
        <p:nvSpPr>
          <p:cNvPr id="759" name="Shape 759" hidden="0"/>
          <p:cNvSpPr/>
          <p:nvPr isPhoto="0" userDrawn="0"/>
        </p:nvSpPr>
        <p:spPr bwMode="auto">
          <a:xfrm>
            <a:off x="3817403" y="2906521"/>
            <a:ext cx="571513" cy="571513"/>
          </a:xfrm>
          <a:prstGeom prst="ellipse">
            <a:avLst/>
          </a:prstGeom>
          <a:ln w="19050">
            <a:solidFill>
              <a:srgbClr val="AC865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bg>
      <p:bgPr shadeToTitle="0">
        <a:solidFill>
          <a:srgbClr val="F95444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61" name="image3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62" name="Shape 762" hidden="0"/>
          <p:cNvSpPr/>
          <p:nvPr isPhoto="0" userDrawn="0"/>
        </p:nvSpPr>
        <p:spPr bwMode="auto">
          <a:xfrm>
            <a:off x="-35560" y="1257172"/>
            <a:ext cx="13075920" cy="4951192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  <a:effectLst>
            <a:outerShdw blurRad="38100" dist="23000" dir="5400000" kx="0" ky="0" sx="100000" sy="100000" rotWithShape="0" algn="b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E85044"/>
                </a:solidFill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763" name="Shape 763" hidden="0"/>
          <p:cNvSpPr/>
          <p:nvPr isPhoto="0" userDrawn="0"/>
        </p:nvSpPr>
        <p:spPr bwMode="auto">
          <a:xfrm>
            <a:off x="3510546" y="4378168"/>
            <a:ext cx="2630903" cy="8840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Четкая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последовательность 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приема</a:t>
            </a:r>
            <a:endParaRPr/>
          </a:p>
        </p:txBody>
      </p:sp>
      <p:sp>
        <p:nvSpPr>
          <p:cNvPr id="764" name="Shape 764" hidden="0"/>
          <p:cNvSpPr/>
          <p:nvPr isPhoto="0" userDrawn="0"/>
        </p:nvSpPr>
        <p:spPr bwMode="auto">
          <a:xfrm>
            <a:off x="6953777" y="4381910"/>
            <a:ext cx="1714159" cy="8840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Сохранение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привычного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образа жизни </a:t>
            </a:r>
            <a:endParaRPr/>
          </a:p>
        </p:txBody>
      </p:sp>
      <p:sp>
        <p:nvSpPr>
          <p:cNvPr id="765" name="Shape 765" hidden="0"/>
          <p:cNvSpPr/>
          <p:nvPr isPhoto="0" userDrawn="0"/>
        </p:nvSpPr>
        <p:spPr bwMode="auto">
          <a:xfrm>
            <a:off x="2799313" y="1643745"/>
            <a:ext cx="7205471" cy="739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Наборы</a:t>
            </a:r>
            <a:r>
              <a:rPr b="0">
                <a:latin typeface="Arial Black"/>
                <a:ea typeface="Arial Black"/>
                <a:cs typeface="Arial Black"/>
              </a:rPr>
              <a:t> </a:t>
            </a:r>
            <a:r>
              <a:rPr/>
              <a:t>от Coral Club это</a:t>
            </a:r>
            <a:endParaRPr/>
          </a:p>
        </p:txBody>
      </p:sp>
      <p:sp>
        <p:nvSpPr>
          <p:cNvPr id="766" name="Shape 766" hidden="0"/>
          <p:cNvSpPr/>
          <p:nvPr isPhoto="0" userDrawn="0"/>
        </p:nvSpPr>
        <p:spPr bwMode="auto">
          <a:xfrm>
            <a:off x="1211571" y="4385647"/>
            <a:ext cx="1663706" cy="8840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к</a:t>
            </a:r>
            <a:r>
              <a:rPr cap="none"/>
              <a:t>омплексное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действие</a:t>
            </a:r>
            <a:endParaRPr cap="all"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компонентов</a:t>
            </a:r>
            <a:r>
              <a:rPr cap="all"/>
              <a:t> </a:t>
            </a:r>
            <a:endParaRPr/>
          </a:p>
        </p:txBody>
      </p:sp>
      <p:pic>
        <p:nvPicPr>
          <p:cNvPr id="767" name="image36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318880" y="3240790"/>
            <a:ext cx="983955" cy="983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image37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301413" y="3164015"/>
            <a:ext cx="987172" cy="9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Shape 769" hidden="0"/>
          <p:cNvSpPr/>
          <p:nvPr isPhoto="0" userDrawn="0"/>
        </p:nvSpPr>
        <p:spPr bwMode="auto">
          <a:xfrm>
            <a:off x="9854203" y="4381910"/>
            <a:ext cx="1881591" cy="6173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Эксклюзивные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Продукты </a:t>
            </a:r>
            <a:endParaRPr/>
          </a:p>
        </p:txBody>
      </p:sp>
      <p:pic>
        <p:nvPicPr>
          <p:cNvPr id="770" name="image38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331698" y="3238466"/>
            <a:ext cx="988604" cy="988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image39.png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549122" y="3238466"/>
            <a:ext cx="988605" cy="988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73" name="image1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Shape 774" hidden="0"/>
          <p:cNvSpPr/>
          <p:nvPr isPhoto="0" userDrawn="0"/>
        </p:nvSpPr>
        <p:spPr bwMode="auto">
          <a:xfrm>
            <a:off x="2549730" y="3171555"/>
            <a:ext cx="2369375" cy="350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Очищение: легче</a:t>
            </a:r>
            <a:endParaRPr/>
          </a:p>
        </p:txBody>
      </p:sp>
      <p:pic>
        <p:nvPicPr>
          <p:cNvPr id="775" name="image2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599536" y="4160582"/>
            <a:ext cx="2756737" cy="484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4" name="image7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0"/>
            <a:ext cx="1299277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 hidden="0"/>
          <p:cNvSpPr/>
          <p:nvPr isPhoto="0" userDrawn="0"/>
        </p:nvSpPr>
        <p:spPr bwMode="auto">
          <a:xfrm>
            <a:off x="1805795" y="3240969"/>
            <a:ext cx="2029663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сидячая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работа</a:t>
            </a:r>
            <a:endParaRPr/>
          </a:p>
        </p:txBody>
      </p:sp>
      <p:sp>
        <p:nvSpPr>
          <p:cNvPr id="516" name="Shape 516" hidden="0"/>
          <p:cNvSpPr/>
          <p:nvPr isPhoto="0" userDrawn="0"/>
        </p:nvSpPr>
        <p:spPr bwMode="auto">
          <a:xfrm>
            <a:off x="3907861" y="3240969"/>
            <a:ext cx="1702557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физическая активность</a:t>
            </a:r>
            <a:endParaRPr/>
          </a:p>
        </p:txBody>
      </p:sp>
      <p:sp>
        <p:nvSpPr>
          <p:cNvPr id="517" name="Shape 517" hidden="0"/>
          <p:cNvSpPr/>
          <p:nvPr isPhoto="0" userDrawn="0"/>
        </p:nvSpPr>
        <p:spPr bwMode="auto">
          <a:xfrm>
            <a:off x="7434901" y="3250494"/>
            <a:ext cx="1702557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регулярные стрессы</a:t>
            </a:r>
            <a:endParaRPr/>
          </a:p>
        </p:txBody>
      </p:sp>
      <p:sp>
        <p:nvSpPr>
          <p:cNvPr id="518" name="Shape 518" hidden="0"/>
          <p:cNvSpPr/>
          <p:nvPr isPhoto="0" userDrawn="0"/>
        </p:nvSpPr>
        <p:spPr bwMode="auto">
          <a:xfrm>
            <a:off x="9398602" y="3250494"/>
            <a:ext cx="1592278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здоровый сон</a:t>
            </a:r>
            <a:endParaRPr/>
          </a:p>
        </p:txBody>
      </p:sp>
      <p:sp>
        <p:nvSpPr>
          <p:cNvPr id="519" name="Shape 519" hidden="0"/>
          <p:cNvSpPr/>
          <p:nvPr isPhoto="0" userDrawn="0"/>
        </p:nvSpPr>
        <p:spPr bwMode="auto">
          <a:xfrm>
            <a:off x="1932577" y="5689067"/>
            <a:ext cx="1788431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фастфуд</a:t>
            </a:r>
            <a:endParaRPr/>
          </a:p>
        </p:txBody>
      </p:sp>
      <p:sp>
        <p:nvSpPr>
          <p:cNvPr id="520" name="Shape 520" hidden="0"/>
          <p:cNvSpPr/>
          <p:nvPr isPhoto="0" userDrawn="0"/>
        </p:nvSpPr>
        <p:spPr bwMode="auto">
          <a:xfrm>
            <a:off x="3903024" y="5691077"/>
            <a:ext cx="1788432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полезный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перекус</a:t>
            </a:r>
            <a:endParaRPr/>
          </a:p>
        </p:txBody>
      </p:sp>
      <p:sp>
        <p:nvSpPr>
          <p:cNvPr id="521" name="Shape 521" hidden="0"/>
          <p:cNvSpPr/>
          <p:nvPr isPhoto="0" userDrawn="0"/>
        </p:nvSpPr>
        <p:spPr bwMode="auto">
          <a:xfrm>
            <a:off x="7391965" y="5689067"/>
            <a:ext cx="1788432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газировка</a:t>
            </a:r>
            <a:endParaRPr/>
          </a:p>
        </p:txBody>
      </p:sp>
      <p:sp>
        <p:nvSpPr>
          <p:cNvPr id="522" name="Shape 522" hidden="0"/>
          <p:cNvSpPr/>
          <p:nvPr isPhoto="0" userDrawn="0"/>
        </p:nvSpPr>
        <p:spPr bwMode="auto">
          <a:xfrm>
            <a:off x="9319752" y="5691077"/>
            <a:ext cx="1788432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чистая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вода</a:t>
            </a:r>
            <a:endParaRPr/>
          </a:p>
        </p:txBody>
      </p:sp>
      <p:pic>
        <p:nvPicPr>
          <p:cNvPr id="523" name="image8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259152" y="2393301"/>
            <a:ext cx="1135285" cy="939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9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238702" y="2402458"/>
            <a:ext cx="1117076" cy="921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10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7697692" y="2402457"/>
            <a:ext cx="1117076" cy="92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11.png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9636203" y="2414290"/>
            <a:ext cx="1117076" cy="921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12.png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4178394" y="4842042"/>
            <a:ext cx="1161492" cy="957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13.png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7613876" y="4816642"/>
            <a:ext cx="1223100" cy="1008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age14.png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2257154" y="4851198"/>
            <a:ext cx="1139284" cy="939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age15.png" hidden="0"/>
          <p:cNvPicPr>
            <a:picLocks noChangeAspect="1"/>
          </p:cNvPicPr>
          <p:nvPr isPhoto="0" userDrawn="0"/>
        </p:nvPicPr>
        <p:blipFill>
          <a:blip r:embed="rId10"/>
          <a:stretch/>
        </p:blipFill>
        <p:spPr bwMode="auto">
          <a:xfrm>
            <a:off x="9695742" y="4918993"/>
            <a:ext cx="1036456" cy="854624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 hidden="0"/>
          <p:cNvSpPr/>
          <p:nvPr isPhoto="0" userDrawn="0"/>
        </p:nvSpPr>
        <p:spPr bwMode="auto">
          <a:xfrm>
            <a:off x="1787175" y="2163242"/>
            <a:ext cx="2066908" cy="2066908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32" name="Shape 532" hidden="0"/>
          <p:cNvSpPr/>
          <p:nvPr isPhoto="0" userDrawn="0"/>
        </p:nvSpPr>
        <p:spPr bwMode="auto">
          <a:xfrm>
            <a:off x="3725685" y="2163242"/>
            <a:ext cx="2066908" cy="2066908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33" name="Shape 533" hidden="0"/>
          <p:cNvSpPr/>
          <p:nvPr isPhoto="0" userDrawn="0"/>
        </p:nvSpPr>
        <p:spPr bwMode="auto">
          <a:xfrm>
            <a:off x="7222776" y="2163242"/>
            <a:ext cx="2066908" cy="2066908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34" name="Shape 534" hidden="0"/>
          <p:cNvSpPr/>
          <p:nvPr isPhoto="0" userDrawn="0"/>
        </p:nvSpPr>
        <p:spPr bwMode="auto">
          <a:xfrm>
            <a:off x="9161285" y="2163242"/>
            <a:ext cx="2066908" cy="2066908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35" name="Shape 535" hidden="0"/>
          <p:cNvSpPr/>
          <p:nvPr isPhoto="0" userDrawn="0"/>
        </p:nvSpPr>
        <p:spPr bwMode="auto">
          <a:xfrm>
            <a:off x="1787175" y="4512364"/>
            <a:ext cx="2066908" cy="2066908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36" name="Shape 536" hidden="0"/>
          <p:cNvSpPr/>
          <p:nvPr isPhoto="0" userDrawn="0"/>
        </p:nvSpPr>
        <p:spPr bwMode="auto">
          <a:xfrm>
            <a:off x="3725685" y="4512364"/>
            <a:ext cx="2066908" cy="2066908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37" name="Shape 537" hidden="0"/>
          <p:cNvSpPr/>
          <p:nvPr isPhoto="0" userDrawn="0"/>
        </p:nvSpPr>
        <p:spPr bwMode="auto">
          <a:xfrm>
            <a:off x="7242005" y="4512364"/>
            <a:ext cx="2066908" cy="2066908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38" name="Shape 538" hidden="0"/>
          <p:cNvSpPr/>
          <p:nvPr isPhoto="0" userDrawn="0"/>
        </p:nvSpPr>
        <p:spPr bwMode="auto">
          <a:xfrm>
            <a:off x="9180514" y="4512364"/>
            <a:ext cx="2066908" cy="2066908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39" name="Shape 539" hidden="0"/>
          <p:cNvSpPr/>
          <p:nvPr isPhoto="0" userDrawn="0"/>
        </p:nvSpPr>
        <p:spPr bwMode="auto">
          <a:xfrm>
            <a:off x="1014400" y="633303"/>
            <a:ext cx="10976000" cy="119512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МЫ САМИ ФОРМИРУЕМ И МЕНЯЕМ</a:t>
            </a:r>
            <a:endParaRPr/>
          </a:p>
          <a:p>
            <a:pPr algn="ctr"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СВОИ ПРИВЫЧКИ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1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image16.png" hidden="0"/>
          <p:cNvPicPr>
            <a:picLocks noChangeAspect="1"/>
          </p:cNvPicPr>
          <p:nvPr isPhoto="0" userDrawn="0"/>
        </p:nvPicPr>
        <p:blipFill>
          <a:blip r:embed="rId3"/>
          <a:srcRect l="1" t="0" r="4072" b="0"/>
          <a:stretch/>
        </p:blipFill>
        <p:spPr bwMode="auto">
          <a:xfrm>
            <a:off x="538143" y="-3"/>
            <a:ext cx="12463484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 543" hidden="0"/>
          <p:cNvSpPr/>
          <p:nvPr isPhoto="0" userDrawn="0"/>
        </p:nvSpPr>
        <p:spPr bwMode="auto">
          <a:xfrm>
            <a:off x="1014398" y="633306"/>
            <a:ext cx="4644698" cy="193197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0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ВЛИЯТЬ НА ФАКТОРЫ </a:t>
            </a:r>
            <a:endParaRPr/>
          </a:p>
          <a:p>
            <a:pPr>
              <a:lnSpc>
                <a:spcPct val="110000"/>
              </a:lnSpc>
              <a:defRPr sz="30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ОКРУЖАЮЩЕЙ </a:t>
            </a:r>
            <a:endParaRPr/>
          </a:p>
          <a:p>
            <a:pPr>
              <a:lnSpc>
                <a:spcPct val="110000"/>
              </a:lnSpc>
              <a:defRPr sz="30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СРЕДЫ ГОРАЗДО </a:t>
            </a:r>
            <a:endParaRPr/>
          </a:p>
          <a:p>
            <a:pPr>
              <a:lnSpc>
                <a:spcPct val="110000"/>
              </a:lnSpc>
              <a:defRPr sz="30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СЛОЖНЕЕ</a:t>
            </a:r>
            <a:endParaRPr/>
          </a:p>
        </p:txBody>
      </p:sp>
      <p:sp>
        <p:nvSpPr>
          <p:cNvPr id="544" name="Shape 544" hidden="0"/>
          <p:cNvSpPr/>
          <p:nvPr isPhoto="0" userDrawn="0"/>
        </p:nvSpPr>
        <p:spPr bwMode="auto">
          <a:xfrm>
            <a:off x="6276011" y="761733"/>
            <a:ext cx="2850785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некачественная вода</a:t>
            </a:r>
            <a:endParaRPr/>
          </a:p>
        </p:txBody>
      </p:sp>
      <p:sp>
        <p:nvSpPr>
          <p:cNvPr id="545" name="Shape 545" hidden="0"/>
          <p:cNvSpPr/>
          <p:nvPr isPhoto="0" userDrawn="0"/>
        </p:nvSpPr>
        <p:spPr bwMode="auto">
          <a:xfrm>
            <a:off x="5752000" y="1256600"/>
            <a:ext cx="2645168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вирусы и бактерии</a:t>
            </a:r>
            <a:endParaRPr/>
          </a:p>
        </p:txBody>
      </p:sp>
      <p:sp>
        <p:nvSpPr>
          <p:cNvPr id="546" name="Shape 546" hidden="0"/>
          <p:cNvSpPr/>
          <p:nvPr isPhoto="0" userDrawn="0"/>
        </p:nvSpPr>
        <p:spPr bwMode="auto">
          <a:xfrm>
            <a:off x="4906578" y="2513028"/>
            <a:ext cx="2755023" cy="61735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бытовая химия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и косметика</a:t>
            </a:r>
            <a:endParaRPr/>
          </a:p>
        </p:txBody>
      </p:sp>
      <p:sp>
        <p:nvSpPr>
          <p:cNvPr id="547" name="Shape 547" hidden="0"/>
          <p:cNvSpPr/>
          <p:nvPr isPhoto="0" userDrawn="0"/>
        </p:nvSpPr>
        <p:spPr bwMode="auto">
          <a:xfrm>
            <a:off x="4690716" y="4606063"/>
            <a:ext cx="2850788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токсины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в овощах и фруктах</a:t>
            </a:r>
            <a:endParaRPr/>
          </a:p>
        </p:txBody>
      </p:sp>
      <p:sp>
        <p:nvSpPr>
          <p:cNvPr id="548" name="Shape 548" hidden="0"/>
          <p:cNvSpPr/>
          <p:nvPr isPhoto="0" userDrawn="0"/>
        </p:nvSpPr>
        <p:spPr bwMode="auto">
          <a:xfrm>
            <a:off x="4683057" y="3997286"/>
            <a:ext cx="2850788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выхлопные газы</a:t>
            </a:r>
            <a:endParaRPr/>
          </a:p>
        </p:txBody>
      </p:sp>
      <p:sp>
        <p:nvSpPr>
          <p:cNvPr id="549" name="Shape 549" hidden="0"/>
          <p:cNvSpPr/>
          <p:nvPr isPhoto="0" userDrawn="0"/>
        </p:nvSpPr>
        <p:spPr bwMode="auto">
          <a:xfrm>
            <a:off x="4697007" y="3388509"/>
            <a:ext cx="3308146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промышленные отходы</a:t>
            </a:r>
            <a:endParaRPr/>
          </a:p>
        </p:txBody>
      </p:sp>
      <p:sp>
        <p:nvSpPr>
          <p:cNvPr id="550" name="Shape 550" hidden="0"/>
          <p:cNvSpPr/>
          <p:nvPr isPhoto="0" userDrawn="0"/>
        </p:nvSpPr>
        <p:spPr bwMode="auto">
          <a:xfrm>
            <a:off x="3937627" y="5588120"/>
            <a:ext cx="4826909" cy="8840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консерванты, искусственные красители, усилители вкуса в большинстве продуктов питания</a:t>
            </a:r>
            <a:endParaRPr/>
          </a:p>
        </p:txBody>
      </p:sp>
      <p:sp>
        <p:nvSpPr>
          <p:cNvPr id="551" name="Shape 551" hidden="0"/>
          <p:cNvSpPr/>
          <p:nvPr isPhoto="0" userDrawn="0"/>
        </p:nvSpPr>
        <p:spPr bwMode="auto">
          <a:xfrm>
            <a:off x="-22347" y="3308229"/>
            <a:ext cx="4319672" cy="1931974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52" name="Shape 552" hidden="0"/>
          <p:cNvSpPr/>
          <p:nvPr isPhoto="0" userDrawn="0"/>
        </p:nvSpPr>
        <p:spPr bwMode="auto">
          <a:xfrm>
            <a:off x="1042774" y="3542500"/>
            <a:ext cx="3029669" cy="14174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Вне зависимости </a:t>
            </a:r>
            <a:endParaRPr/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от образа жизни </a:t>
            </a:r>
            <a:endParaRPr/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в организме присут-</a:t>
            </a:r>
            <a:endParaRPr/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ствуют токсины </a:t>
            </a:r>
            <a:endParaRPr/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и тяжелые металлы</a:t>
            </a:r>
            <a:endParaRPr/>
          </a:p>
        </p:txBody>
      </p:sp>
      <p:sp>
        <p:nvSpPr>
          <p:cNvPr id="553" name="Shape 553" hidden="0"/>
          <p:cNvSpPr/>
          <p:nvPr isPhoto="0" userDrawn="0"/>
        </p:nvSpPr>
        <p:spPr bwMode="auto">
          <a:xfrm>
            <a:off x="5314639" y="1751464"/>
            <a:ext cx="2519924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истощение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и загрязнение почв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" name="image7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hape 556" hidden="0"/>
          <p:cNvSpPr/>
          <p:nvPr isPhoto="0" userDrawn="0"/>
        </p:nvSpPr>
        <p:spPr bwMode="auto">
          <a:xfrm>
            <a:off x="1014398" y="633306"/>
            <a:ext cx="8788928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НАС ЗАЩИЩАЮТ ОРГАНЫ-ФИЛЬТРЫ</a:t>
            </a:r>
            <a:endParaRPr/>
          </a:p>
        </p:txBody>
      </p:sp>
      <p:sp>
        <p:nvSpPr>
          <p:cNvPr id="557" name="Shape 557" hidden="0"/>
          <p:cNvSpPr/>
          <p:nvPr isPhoto="0" userDrawn="0"/>
        </p:nvSpPr>
        <p:spPr bwMode="auto">
          <a:xfrm>
            <a:off x="1490705" y="4087121"/>
            <a:ext cx="1702557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почки</a:t>
            </a:r>
            <a:endParaRPr/>
          </a:p>
        </p:txBody>
      </p:sp>
      <p:sp>
        <p:nvSpPr>
          <p:cNvPr id="558" name="Shape 558" hidden="0"/>
          <p:cNvSpPr/>
          <p:nvPr isPhoto="0" userDrawn="0"/>
        </p:nvSpPr>
        <p:spPr bwMode="auto">
          <a:xfrm>
            <a:off x="5080359" y="4087121"/>
            <a:ext cx="2519925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печень </a:t>
            </a:r>
            <a:endParaRPr/>
          </a:p>
        </p:txBody>
      </p:sp>
      <p:sp>
        <p:nvSpPr>
          <p:cNvPr id="559" name="Shape 559" hidden="0"/>
          <p:cNvSpPr/>
          <p:nvPr isPhoto="0" userDrawn="0"/>
        </p:nvSpPr>
        <p:spPr bwMode="auto">
          <a:xfrm>
            <a:off x="9324823" y="4042671"/>
            <a:ext cx="2387715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лимфатическая система</a:t>
            </a:r>
            <a:endParaRPr/>
          </a:p>
        </p:txBody>
      </p:sp>
      <p:sp>
        <p:nvSpPr>
          <p:cNvPr id="560" name="Shape 560" hidden="0"/>
          <p:cNvSpPr/>
          <p:nvPr isPhoto="0" userDrawn="0"/>
        </p:nvSpPr>
        <p:spPr bwMode="auto">
          <a:xfrm>
            <a:off x="1082021" y="4772692"/>
            <a:ext cx="2519925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выводят продукты 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обмена веществ</a:t>
            </a:r>
            <a:endParaRPr/>
          </a:p>
        </p:txBody>
      </p:sp>
      <p:sp>
        <p:nvSpPr>
          <p:cNvPr id="561" name="Shape 561" hidden="0"/>
          <p:cNvSpPr/>
          <p:nvPr isPhoto="0" userDrawn="0"/>
        </p:nvSpPr>
        <p:spPr bwMode="auto">
          <a:xfrm>
            <a:off x="4203615" y="4772692"/>
            <a:ext cx="4273418" cy="11507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фильтрует кровь и нейтрализует 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токсины, которые попадают извне 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или образуются в результате 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обмена веществ</a:t>
            </a:r>
            <a:endParaRPr/>
          </a:p>
        </p:txBody>
      </p:sp>
      <p:sp>
        <p:nvSpPr>
          <p:cNvPr id="562" name="Shape 562" hidden="0"/>
          <p:cNvSpPr/>
          <p:nvPr isPhoto="0" userDrawn="0"/>
        </p:nvSpPr>
        <p:spPr bwMode="auto">
          <a:xfrm>
            <a:off x="9258719" y="4772692"/>
            <a:ext cx="2519924" cy="11507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участвует в обмене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веществ и очищении 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клеток и тканей 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организма</a:t>
            </a:r>
            <a:endParaRPr/>
          </a:p>
        </p:txBody>
      </p:sp>
      <p:pic>
        <p:nvPicPr>
          <p:cNvPr id="563" name="image17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814128" y="2553209"/>
            <a:ext cx="1148434" cy="960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image18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749624" y="2499935"/>
            <a:ext cx="1184718" cy="990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image19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9875987" y="2502409"/>
            <a:ext cx="1178811" cy="985662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Shape 566" hidden="0"/>
          <p:cNvSpPr/>
          <p:nvPr isPhoto="0" userDrawn="0"/>
        </p:nvSpPr>
        <p:spPr bwMode="auto">
          <a:xfrm>
            <a:off x="5559809" y="2227426"/>
            <a:ext cx="1561033" cy="1561031"/>
          </a:xfrm>
          <a:prstGeom prst="ellipse">
            <a:avLst/>
          </a:prstGeom>
          <a:ln w="28575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67" name="Shape 567" hidden="0"/>
          <p:cNvSpPr/>
          <p:nvPr isPhoto="0" userDrawn="0"/>
        </p:nvSpPr>
        <p:spPr bwMode="auto">
          <a:xfrm>
            <a:off x="9738166" y="2227426"/>
            <a:ext cx="1561033" cy="1561031"/>
          </a:xfrm>
          <a:prstGeom prst="ellipse">
            <a:avLst/>
          </a:prstGeom>
          <a:ln w="28575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68" name="Shape 568" hidden="0"/>
          <p:cNvSpPr/>
          <p:nvPr isPhoto="0" userDrawn="0"/>
        </p:nvSpPr>
        <p:spPr bwMode="auto">
          <a:xfrm>
            <a:off x="1561467" y="2227426"/>
            <a:ext cx="1561031" cy="1561031"/>
          </a:xfrm>
          <a:prstGeom prst="ellipse">
            <a:avLst/>
          </a:prstGeom>
          <a:ln w="28575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0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age20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572" hidden="0"/>
          <p:cNvSpPr/>
          <p:nvPr isPhoto="0" userDrawn="0"/>
        </p:nvSpPr>
        <p:spPr bwMode="auto">
          <a:xfrm>
            <a:off x="1014398" y="633303"/>
            <a:ext cx="6277230" cy="236561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ЧЕМ БОЛЬШЕ ТОКСИНОВ </a:t>
            </a:r>
            <a:endParaRPr/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И ВРЕДНЫХ ВЕЩЕСТВ, </a:t>
            </a:r>
            <a:endParaRPr/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ТЕМ БОЛЬШЕ НАГРУЗКА </a:t>
            </a:r>
            <a:endParaRPr/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НА ОРГАНИЗМ</a:t>
            </a:r>
            <a:endParaRPr/>
          </a:p>
        </p:txBody>
      </p:sp>
      <p:sp>
        <p:nvSpPr>
          <p:cNvPr id="573" name="Shape 573" hidden="0"/>
          <p:cNvSpPr/>
          <p:nvPr isPhoto="0" userDrawn="0"/>
        </p:nvSpPr>
        <p:spPr bwMode="auto">
          <a:xfrm>
            <a:off x="1012294" y="3459374"/>
            <a:ext cx="7354459" cy="8840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Технологии развиваются гораздо </a:t>
            </a:r>
            <a:endParaRPr>
              <a:solidFill>
                <a:srgbClr val="535353"/>
              </a:solidFill>
            </a:endParaRPr>
          </a:p>
          <a:p>
            <a:pPr>
              <a:defRPr b="1" cap="all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быстрее, чем адаптируется организм </a:t>
            </a:r>
            <a:endParaRPr>
              <a:solidFill>
                <a:srgbClr val="535353"/>
              </a:solidFill>
            </a:endParaRPr>
          </a:p>
          <a:p>
            <a:pPr>
              <a:defRPr b="1" cap="all">
                <a:solidFill>
                  <a:srgbClr val="864379"/>
                </a:solidFill>
                <a:latin typeface="+mn-lt"/>
                <a:ea typeface="+mn-ea"/>
                <a:cs typeface="+mn-cs"/>
              </a:defRPr>
            </a:pPr>
            <a:r>
              <a:rPr/>
              <a:t>человека</a:t>
            </a:r>
            <a:endParaRPr/>
          </a:p>
        </p:txBody>
      </p:sp>
      <p:sp>
        <p:nvSpPr>
          <p:cNvPr id="574" name="Shape 574" hidden="0"/>
          <p:cNvSpPr/>
          <p:nvPr isPhoto="0" userDrawn="0"/>
        </p:nvSpPr>
        <p:spPr bwMode="auto">
          <a:xfrm>
            <a:off x="9122433" y="5532051"/>
            <a:ext cx="1702557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Консерванты</a:t>
            </a:r>
            <a:endParaRPr/>
          </a:p>
        </p:txBody>
      </p:sp>
      <p:sp>
        <p:nvSpPr>
          <p:cNvPr id="575" name="Shape 575" hidden="0"/>
          <p:cNvSpPr/>
          <p:nvPr isPhoto="0" userDrawn="0"/>
        </p:nvSpPr>
        <p:spPr bwMode="auto">
          <a:xfrm>
            <a:off x="9799200" y="4431922"/>
            <a:ext cx="2519924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Усилители</a:t>
            </a:r>
            <a:endParaRPr/>
          </a:p>
          <a:p>
            <a: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Вкуса</a:t>
            </a:r>
            <a:endParaRPr/>
          </a:p>
        </p:txBody>
      </p:sp>
      <p:sp>
        <p:nvSpPr>
          <p:cNvPr id="576" name="Shape 576" hidden="0"/>
          <p:cNvSpPr/>
          <p:nvPr isPhoto="0" userDrawn="0"/>
        </p:nvSpPr>
        <p:spPr bwMode="auto">
          <a:xfrm>
            <a:off x="8017936" y="4382701"/>
            <a:ext cx="2387715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ГМО</a:t>
            </a:r>
            <a:endParaRPr/>
          </a:p>
        </p:txBody>
      </p:sp>
      <p:sp>
        <p:nvSpPr>
          <p:cNvPr id="577" name="Shape 577" hidden="0"/>
          <p:cNvSpPr/>
          <p:nvPr isPhoto="0" userDrawn="0"/>
        </p:nvSpPr>
        <p:spPr bwMode="auto">
          <a:xfrm rot="16199998">
            <a:off x="7944453" y="1245908"/>
            <a:ext cx="2015141" cy="751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cap="all">
                <a:solidFill>
                  <a:srgbClr val="79326B"/>
                </a:solidFill>
                <a:latin typeface="Arial Black"/>
                <a:ea typeface="Arial Black"/>
                <a:cs typeface="Arial Black"/>
              </a:defRPr>
            </a:pPr>
            <a:r>
              <a:rPr/>
              <a:t>нагрузка </a:t>
            </a:r>
            <a:endParaRPr/>
          </a:p>
          <a:p>
            <a:pPr>
              <a:defRPr cap="all">
                <a:solidFill>
                  <a:srgbClr val="79326B"/>
                </a:solidFill>
                <a:latin typeface="Arial Black"/>
                <a:ea typeface="Arial Black"/>
                <a:cs typeface="Arial Black"/>
              </a:defRPr>
            </a:pPr>
            <a:r>
              <a:rPr/>
              <a:t>на Организм</a:t>
            </a:r>
            <a:endParaRPr/>
          </a:p>
        </p:txBody>
      </p:sp>
      <p:sp>
        <p:nvSpPr>
          <p:cNvPr id="578" name="Shape 578" hidden="0"/>
          <p:cNvSpPr/>
          <p:nvPr isPhoto="0" userDrawn="0"/>
        </p:nvSpPr>
        <p:spPr bwMode="auto">
          <a:xfrm>
            <a:off x="1012291" y="5245717"/>
            <a:ext cx="4799479" cy="8840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Это приводит к постоянной чрезмерной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нагрузке на пищеварительную систему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и органы-фильтры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80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Shape 581" hidden="0"/>
          <p:cNvSpPr/>
          <p:nvPr isPhoto="0" userDrawn="0"/>
        </p:nvSpPr>
        <p:spPr bwMode="auto">
          <a:xfrm>
            <a:off x="4791178" y="1729551"/>
            <a:ext cx="1205183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печень</a:t>
            </a:r>
            <a:endParaRPr/>
          </a:p>
        </p:txBody>
      </p:sp>
      <p:sp>
        <p:nvSpPr>
          <p:cNvPr id="582" name="Shape 582" hidden="0"/>
          <p:cNvSpPr/>
          <p:nvPr isPhoto="0" userDrawn="0"/>
        </p:nvSpPr>
        <p:spPr bwMode="auto">
          <a:xfrm>
            <a:off x="4850312" y="4949304"/>
            <a:ext cx="3821227" cy="14563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-избыточный вес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-отеки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-повышенная утомляемость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-сухая кожа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-проблемы с ногтями и волосами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-головные боли</a:t>
            </a:r>
            <a:endParaRPr/>
          </a:p>
        </p:txBody>
      </p:sp>
      <p:sp>
        <p:nvSpPr>
          <p:cNvPr id="583" name="Shape 583" hidden="0"/>
          <p:cNvSpPr/>
          <p:nvPr isPhoto="0" userDrawn="0"/>
        </p:nvSpPr>
        <p:spPr bwMode="auto">
          <a:xfrm>
            <a:off x="4859663" y="2085469"/>
            <a:ext cx="3821227" cy="122779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-проблемы с кожей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-повышенная утомляемость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-раздражительность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-изжога, тошнота, рвота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-аллергия</a:t>
            </a:r>
            <a:endParaRPr/>
          </a:p>
        </p:txBody>
      </p:sp>
      <p:sp>
        <p:nvSpPr>
          <p:cNvPr id="584" name="Shape 584" hidden="0"/>
          <p:cNvSpPr/>
          <p:nvPr isPhoto="0" userDrawn="0"/>
        </p:nvSpPr>
        <p:spPr bwMode="auto">
          <a:xfrm>
            <a:off x="8806104" y="2083977"/>
            <a:ext cx="3549456" cy="9991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-расстройства кишечника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-сниженный иммунитет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-раздражительность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-проблемы с кожей</a:t>
            </a:r>
            <a:endParaRPr/>
          </a:p>
        </p:txBody>
      </p:sp>
      <p:sp>
        <p:nvSpPr>
          <p:cNvPr id="585" name="Shape 585" hidden="0"/>
          <p:cNvSpPr/>
          <p:nvPr isPhoto="0" userDrawn="0"/>
        </p:nvSpPr>
        <p:spPr bwMode="auto">
          <a:xfrm>
            <a:off x="8842399" y="1729551"/>
            <a:ext cx="1205182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ЖКТ</a:t>
            </a:r>
            <a:endParaRPr/>
          </a:p>
        </p:txBody>
      </p:sp>
      <p:sp>
        <p:nvSpPr>
          <p:cNvPr id="586" name="Shape 586" hidden="0"/>
          <p:cNvSpPr/>
          <p:nvPr isPhoto="0" userDrawn="0"/>
        </p:nvSpPr>
        <p:spPr bwMode="auto">
          <a:xfrm>
            <a:off x="4859708" y="4618737"/>
            <a:ext cx="2387714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обмен веществ </a:t>
            </a:r>
            <a:endParaRPr/>
          </a:p>
        </p:txBody>
      </p:sp>
      <p:sp>
        <p:nvSpPr>
          <p:cNvPr id="587" name="Shape 587" hidden="0"/>
          <p:cNvSpPr/>
          <p:nvPr isPhoto="0" userDrawn="0"/>
        </p:nvSpPr>
        <p:spPr bwMode="auto">
          <a:xfrm>
            <a:off x="8795150" y="4577938"/>
            <a:ext cx="1966880" cy="3506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иммунитет</a:t>
            </a:r>
            <a:endParaRPr/>
          </a:p>
        </p:txBody>
      </p:sp>
      <p:sp>
        <p:nvSpPr>
          <p:cNvPr id="588" name="Shape 588" hidden="0"/>
          <p:cNvSpPr/>
          <p:nvPr isPhoto="0" userDrawn="0"/>
        </p:nvSpPr>
        <p:spPr bwMode="auto">
          <a:xfrm>
            <a:off x="8787459" y="4919900"/>
            <a:ext cx="3821225" cy="12277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-частые и продолжительные ОРВИ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-обострение хронических заболеваний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-высокая восприимчивость </a:t>
            </a:r>
            <a:endParaRPr/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к инфекциям</a:t>
            </a:r>
            <a:endParaRPr/>
          </a:p>
        </p:txBody>
      </p:sp>
      <p:sp>
        <p:nvSpPr>
          <p:cNvPr id="589" name="Shape 589" hidden="0"/>
          <p:cNvSpPr/>
          <p:nvPr isPhoto="0" userDrawn="0"/>
        </p:nvSpPr>
        <p:spPr bwMode="auto">
          <a:xfrm>
            <a:off x="-10164" y="-105"/>
            <a:ext cx="4266652" cy="7315201"/>
          </a:xfrm>
          <a:prstGeom prst="rect">
            <a:avLst/>
          </a:prstGeom>
          <a:solidFill>
            <a:srgbClr val="D3BB9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90" name="Shape 590" hidden="0"/>
          <p:cNvSpPr/>
          <p:nvPr isPhoto="0" userDrawn="0"/>
        </p:nvSpPr>
        <p:spPr bwMode="auto">
          <a:xfrm>
            <a:off x="1014399" y="2147146"/>
            <a:ext cx="2710489" cy="236561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КАКИЕ </a:t>
            </a:r>
            <a:endParaRPr/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СИГНАЛЫ </a:t>
            </a:r>
            <a:endParaRPr/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ПОДАЕТ </a:t>
            </a:r>
            <a:endParaRPr/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ОРГАНИЗМ</a:t>
            </a:r>
            <a:endParaRPr/>
          </a:p>
        </p:txBody>
      </p:sp>
      <p:grpSp>
        <p:nvGrpSpPr>
          <p:cNvPr id="594" name="Group 594" hidden="0"/>
          <p:cNvGrpSpPr/>
          <p:nvPr isPhoto="0" userDrawn="0"/>
        </p:nvGrpSpPr>
        <p:grpSpPr bwMode="auto">
          <a:xfrm>
            <a:off x="4989251" y="3788358"/>
            <a:ext cx="635009" cy="635009"/>
            <a:chOff x="-1" y="-1"/>
            <a:chExt cx="635007" cy="635007"/>
          </a:xfrm>
        </p:grpSpPr>
        <p:sp>
          <p:nvSpPr>
            <p:cNvPr id="591" name="Shape 591" hidden="0"/>
            <p:cNvSpPr/>
            <p:nvPr isPhoto="0" userDrawn="0"/>
          </p:nvSpPr>
          <p:spPr bwMode="auto">
            <a:xfrm>
              <a:off x="184479" y="184479"/>
              <a:ext cx="266047" cy="266047"/>
            </a:xfrm>
            <a:prstGeom prst="ellipse">
              <a:avLst/>
            </a:prstGeom>
            <a:solidFill>
              <a:srgbClr val="FF6B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2" name="Shape 592" hidden="0"/>
            <p:cNvSpPr/>
            <p:nvPr isPhoto="0" userDrawn="0"/>
          </p:nvSpPr>
          <p:spPr bwMode="auto">
            <a:xfrm>
              <a:off x="109589" y="109589"/>
              <a:ext cx="415827" cy="415827"/>
            </a:xfrm>
            <a:prstGeom prst="ellipse">
              <a:avLst/>
            </a:prstGeom>
            <a:noFill/>
            <a:ln w="25400" cap="flat">
              <a:solidFill>
                <a:srgbClr val="FD6C5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3" name="Shape 593" hidden="0"/>
            <p:cNvSpPr/>
            <p:nvPr isPhoto="0" userDrawn="0"/>
          </p:nvSpPr>
          <p:spPr bwMode="auto">
            <a:xfrm>
              <a:off x="-2" y="-2"/>
              <a:ext cx="635009" cy="635009"/>
            </a:xfrm>
            <a:prstGeom prst="ellipse">
              <a:avLst/>
            </a:prstGeom>
            <a:noFill/>
            <a:ln w="25400" cap="flat">
              <a:solidFill>
                <a:srgbClr val="FD6C5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98" name="Group 598" hidden="0"/>
          <p:cNvGrpSpPr/>
          <p:nvPr isPhoto="0" userDrawn="0"/>
        </p:nvGrpSpPr>
        <p:grpSpPr bwMode="auto">
          <a:xfrm>
            <a:off x="5000074" y="889216"/>
            <a:ext cx="635009" cy="635009"/>
            <a:chOff x="-1" y="-1"/>
            <a:chExt cx="635007" cy="635007"/>
          </a:xfrm>
        </p:grpSpPr>
        <p:sp>
          <p:nvSpPr>
            <p:cNvPr id="595" name="Shape 595" hidden="0"/>
            <p:cNvSpPr/>
            <p:nvPr isPhoto="0" userDrawn="0"/>
          </p:nvSpPr>
          <p:spPr bwMode="auto">
            <a:xfrm>
              <a:off x="184479" y="184479"/>
              <a:ext cx="266047" cy="266047"/>
            </a:xfrm>
            <a:prstGeom prst="ellipse">
              <a:avLst/>
            </a:prstGeom>
            <a:solidFill>
              <a:srgbClr val="FDBB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6" name="Shape 596" hidden="0"/>
            <p:cNvSpPr/>
            <p:nvPr isPhoto="0" userDrawn="0"/>
          </p:nvSpPr>
          <p:spPr bwMode="auto">
            <a:xfrm>
              <a:off x="109589" y="109589"/>
              <a:ext cx="415827" cy="415827"/>
            </a:xfrm>
            <a:prstGeom prst="ellipse">
              <a:avLst/>
            </a:prstGeom>
            <a:noFill/>
            <a:ln w="25400" cap="flat">
              <a:solidFill>
                <a:srgbClr val="FBBA6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7" name="Shape 597" hidden="0"/>
            <p:cNvSpPr/>
            <p:nvPr isPhoto="0" userDrawn="0"/>
          </p:nvSpPr>
          <p:spPr bwMode="auto">
            <a:xfrm>
              <a:off x="-2" y="-2"/>
              <a:ext cx="635009" cy="635009"/>
            </a:xfrm>
            <a:prstGeom prst="ellipse">
              <a:avLst/>
            </a:prstGeom>
            <a:noFill/>
            <a:ln w="25400" cap="flat">
              <a:solidFill>
                <a:srgbClr val="FBBA6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02" name="Group 602" hidden="0"/>
          <p:cNvGrpSpPr/>
          <p:nvPr isPhoto="0" userDrawn="0"/>
        </p:nvGrpSpPr>
        <p:grpSpPr bwMode="auto">
          <a:xfrm>
            <a:off x="8913552" y="891095"/>
            <a:ext cx="631257" cy="631257"/>
            <a:chOff x="0" y="-1"/>
            <a:chExt cx="631255" cy="631255"/>
          </a:xfrm>
        </p:grpSpPr>
        <p:sp>
          <p:nvSpPr>
            <p:cNvPr id="599" name="Shape 599" hidden="0"/>
            <p:cNvSpPr/>
            <p:nvPr isPhoto="0" userDrawn="0"/>
          </p:nvSpPr>
          <p:spPr bwMode="auto">
            <a:xfrm>
              <a:off x="183389" y="183389"/>
              <a:ext cx="264475" cy="264475"/>
            </a:xfrm>
            <a:prstGeom prst="ellipse">
              <a:avLst/>
            </a:prstGeom>
            <a:solidFill>
              <a:srgbClr val="FF99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600" name="Shape 600" hidden="0"/>
            <p:cNvSpPr/>
            <p:nvPr isPhoto="0" userDrawn="0"/>
          </p:nvSpPr>
          <p:spPr bwMode="auto">
            <a:xfrm>
              <a:off x="108942" y="108941"/>
              <a:ext cx="413371" cy="413371"/>
            </a:xfrm>
            <a:prstGeom prst="ellipse">
              <a:avLst/>
            </a:prstGeom>
            <a:noFill/>
            <a:ln w="25400" cap="flat">
              <a:solidFill>
                <a:srgbClr val="FD99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601" name="Shape 601" hidden="0"/>
            <p:cNvSpPr/>
            <p:nvPr isPhoto="0" userDrawn="0"/>
          </p:nvSpPr>
          <p:spPr bwMode="auto">
            <a:xfrm>
              <a:off x="-1" y="-2"/>
              <a:ext cx="631257" cy="631257"/>
            </a:xfrm>
            <a:prstGeom prst="ellipse">
              <a:avLst/>
            </a:prstGeom>
            <a:noFill/>
            <a:ln w="25400" cap="flat">
              <a:solidFill>
                <a:srgbClr val="FD99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06" name="Group 606" hidden="0"/>
          <p:cNvGrpSpPr/>
          <p:nvPr isPhoto="0" userDrawn="0"/>
        </p:nvGrpSpPr>
        <p:grpSpPr bwMode="auto">
          <a:xfrm>
            <a:off x="8926251" y="3788358"/>
            <a:ext cx="635009" cy="635009"/>
            <a:chOff x="-1" y="-1"/>
            <a:chExt cx="635007" cy="635007"/>
          </a:xfrm>
        </p:grpSpPr>
        <p:sp>
          <p:nvSpPr>
            <p:cNvPr id="603" name="Shape 603" hidden="0"/>
            <p:cNvSpPr/>
            <p:nvPr isPhoto="0" userDrawn="0"/>
          </p:nvSpPr>
          <p:spPr bwMode="auto">
            <a:xfrm>
              <a:off x="184479" y="184479"/>
              <a:ext cx="266047" cy="266047"/>
            </a:xfrm>
            <a:prstGeom prst="ellipse">
              <a:avLst/>
            </a:prstGeom>
            <a:solidFill>
              <a:srgbClr val="FF47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604" name="Shape 604" hidden="0"/>
            <p:cNvSpPr/>
            <p:nvPr isPhoto="0" userDrawn="0"/>
          </p:nvSpPr>
          <p:spPr bwMode="auto">
            <a:xfrm>
              <a:off x="109589" y="109589"/>
              <a:ext cx="415827" cy="415827"/>
            </a:xfrm>
            <a:prstGeom prst="ellipse">
              <a:avLst/>
            </a:prstGeom>
            <a:noFill/>
            <a:ln w="25400" cap="flat">
              <a:solidFill>
                <a:srgbClr val="FC494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605" name="Shape 605" hidden="0"/>
            <p:cNvSpPr/>
            <p:nvPr isPhoto="0" userDrawn="0"/>
          </p:nvSpPr>
          <p:spPr bwMode="auto">
            <a:xfrm>
              <a:off x="-2" y="-2"/>
              <a:ext cx="635009" cy="635009"/>
            </a:xfrm>
            <a:prstGeom prst="ellipse">
              <a:avLst/>
            </a:prstGeom>
            <a:noFill/>
            <a:ln w="25400" cap="flat">
              <a:solidFill>
                <a:srgbClr val="FC494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8" name="image5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Shape 609" hidden="0"/>
          <p:cNvSpPr/>
          <p:nvPr isPhoto="0" userDrawn="0"/>
        </p:nvSpPr>
        <p:spPr bwMode="auto">
          <a:xfrm>
            <a:off x="8322736" y="2940292"/>
            <a:ext cx="3797034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дополнительная </a:t>
            </a:r>
            <a:endParaRPr/>
          </a:p>
          <a:p>
            <a:pPr>
              <a:defRPr b="1" cap="all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поддержка организма</a:t>
            </a:r>
            <a:endParaRPr/>
          </a:p>
        </p:txBody>
      </p:sp>
      <p:sp>
        <p:nvSpPr>
          <p:cNvPr id="610" name="Shape 610" hidden="0"/>
          <p:cNvSpPr/>
          <p:nvPr isPhoto="0" userDrawn="0"/>
        </p:nvSpPr>
        <p:spPr bwMode="auto">
          <a:xfrm>
            <a:off x="7253395" y="3907530"/>
            <a:ext cx="4646665" cy="16841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мягко очистить кишечник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улучшить работу органов-фильтров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поддержать иммунную систему организма</a:t>
            </a:r>
            <a:endParaRPr/>
          </a:p>
        </p:txBody>
      </p:sp>
      <p:sp>
        <p:nvSpPr>
          <p:cNvPr id="611" name="Shape 611" hidden="0"/>
          <p:cNvSpPr/>
          <p:nvPr isPhoto="0" userDrawn="0"/>
        </p:nvSpPr>
        <p:spPr bwMode="auto">
          <a:xfrm>
            <a:off x="-10161" y="-105"/>
            <a:ext cx="6517245" cy="7315201"/>
          </a:xfrm>
          <a:prstGeom prst="rect">
            <a:avLst/>
          </a:prstGeom>
          <a:solidFill>
            <a:srgbClr val="5B2F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12" name="Shape 612" hidden="0"/>
          <p:cNvSpPr/>
          <p:nvPr isPhoto="0" userDrawn="0"/>
        </p:nvSpPr>
        <p:spPr bwMode="auto">
          <a:xfrm>
            <a:off x="1014399" y="656745"/>
            <a:ext cx="3461029" cy="60988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ЧЕМ ПОМОЧЬ:</a:t>
            </a:r>
            <a:endParaRPr/>
          </a:p>
        </p:txBody>
      </p:sp>
      <p:sp>
        <p:nvSpPr>
          <p:cNvPr id="613" name="Shape 613" hidden="0"/>
          <p:cNvSpPr/>
          <p:nvPr isPhoto="0" userDrawn="0"/>
        </p:nvSpPr>
        <p:spPr bwMode="auto">
          <a:xfrm>
            <a:off x="2368843" y="2940292"/>
            <a:ext cx="2450117" cy="6173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здоровый </a:t>
            </a:r>
            <a:endParaRPr/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образ жизни</a:t>
            </a:r>
            <a:endParaRPr/>
          </a:p>
        </p:txBody>
      </p:sp>
      <p:sp>
        <p:nvSpPr>
          <p:cNvPr id="614" name="Shape 614" hidden="0"/>
          <p:cNvSpPr/>
          <p:nvPr isPhoto="0" userDrawn="0"/>
        </p:nvSpPr>
        <p:spPr bwMode="auto">
          <a:xfrm>
            <a:off x="1317414" y="3905572"/>
            <a:ext cx="4646665" cy="14174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отказаться от вредных продуктов</a:t>
            </a:r>
            <a:endParaRPr/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восстановить питьевой режим</a:t>
            </a:r>
            <a:endParaRPr/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/>
              <a:t>ложиться спать в одно и то же время</a:t>
            </a:r>
            <a:endParaRPr/>
          </a:p>
        </p:txBody>
      </p:sp>
      <p:pic>
        <p:nvPicPr>
          <p:cNvPr id="615" name="image21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712545" y="2363846"/>
            <a:ext cx="1537508" cy="127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age22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834984" y="2363846"/>
            <a:ext cx="1537508" cy="1270004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Shape 617" hidden="0"/>
          <p:cNvSpPr/>
          <p:nvPr isPhoto="0" userDrawn="0"/>
        </p:nvSpPr>
        <p:spPr bwMode="auto">
          <a:xfrm>
            <a:off x="1157813" y="4050262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18" name="Shape 618" hidden="0"/>
          <p:cNvSpPr/>
          <p:nvPr isPhoto="0" userDrawn="0"/>
        </p:nvSpPr>
        <p:spPr bwMode="auto">
          <a:xfrm>
            <a:off x="1157813" y="4584291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19" name="Shape 619" hidden="0"/>
          <p:cNvSpPr/>
          <p:nvPr isPhoto="0" userDrawn="0"/>
        </p:nvSpPr>
        <p:spPr bwMode="auto">
          <a:xfrm>
            <a:off x="1157813" y="5118317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20" name="Shape 620" hidden="0"/>
          <p:cNvSpPr/>
          <p:nvPr isPhoto="0" userDrawn="0"/>
        </p:nvSpPr>
        <p:spPr bwMode="auto">
          <a:xfrm>
            <a:off x="7067549" y="4050262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21" name="Shape 621" hidden="0"/>
          <p:cNvSpPr/>
          <p:nvPr isPhoto="0" userDrawn="0"/>
        </p:nvSpPr>
        <p:spPr bwMode="auto">
          <a:xfrm>
            <a:off x="7067549" y="4584291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22" name="Shape 622" hidden="0"/>
          <p:cNvSpPr/>
          <p:nvPr isPhoto="0" userDrawn="0"/>
        </p:nvSpPr>
        <p:spPr bwMode="auto">
          <a:xfrm>
            <a:off x="7067549" y="5118317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26" name="image5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image23.png" hidden="0"/>
          <p:cNvPicPr>
            <a:picLocks noChangeAspect="1"/>
          </p:cNvPicPr>
          <p:nvPr isPhoto="0" userDrawn="0"/>
        </p:nvPicPr>
        <p:blipFill>
          <a:blip r:embed="rId3"/>
          <a:srcRect l="25972" t="0" r="24537" b="0"/>
          <a:stretch/>
        </p:blipFill>
        <p:spPr bwMode="auto">
          <a:xfrm>
            <a:off x="8109591" y="879071"/>
            <a:ext cx="4889193" cy="5557055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Shape 628" hidden="0"/>
          <p:cNvSpPr/>
          <p:nvPr isPhoto="0" userDrawn="0"/>
        </p:nvSpPr>
        <p:spPr bwMode="auto">
          <a:xfrm>
            <a:off x="1014398" y="633303"/>
            <a:ext cx="5846373" cy="119512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ЭКСПЕРТ В ОЧИЩЕНИИ </a:t>
            </a:r>
            <a:endParaRPr/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ОРГАНИЗМА</a:t>
            </a:r>
            <a:endParaRPr/>
          </a:p>
        </p:txBody>
      </p:sp>
      <p:sp>
        <p:nvSpPr>
          <p:cNvPr id="629" name="Shape 629" hidden="0"/>
          <p:cNvSpPr/>
          <p:nvPr isPhoto="0" userDrawn="0"/>
        </p:nvSpPr>
        <p:spPr bwMode="auto">
          <a:xfrm>
            <a:off x="1012294" y="2117512"/>
            <a:ext cx="7097298" cy="11507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</a:defRPr>
            </a:pPr>
            <a:r>
              <a:rPr/>
              <a:t>Альберт Зер (Albert Zehr) — канадский ученый, </a:t>
            </a:r>
            <a:endParaRPr/>
          </a:p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</a:defRPr>
            </a:pPr>
            <a:r>
              <a:rPr/>
              <a:t>автор программ по активации естественной </a:t>
            </a:r>
            <a:endParaRPr/>
          </a:p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</a:defRPr>
            </a:pPr>
            <a:r>
              <a:rPr/>
              <a:t>детоксикации организма, в том числе Colo-Vada </a:t>
            </a:r>
            <a:endParaRPr/>
          </a:p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</a:defRPr>
            </a:pPr>
            <a:r>
              <a:rPr/>
              <a:t>и Colo-Vada Light.</a:t>
            </a:r>
            <a:endParaRPr/>
          </a:p>
        </p:txBody>
      </p:sp>
      <p:sp>
        <p:nvSpPr>
          <p:cNvPr id="630" name="Shape 630" hidden="0"/>
          <p:cNvSpPr/>
          <p:nvPr isPhoto="0" userDrawn="0"/>
        </p:nvSpPr>
        <p:spPr bwMode="auto">
          <a:xfrm>
            <a:off x="1012293" y="4972725"/>
            <a:ext cx="7198257" cy="128784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B2F63"/>
                </a:solidFill>
                <a:latin typeface="+mn-lt"/>
                <a:ea typeface="+mn-ea"/>
                <a:cs typeface="+mn-cs"/>
              </a:defRPr>
            </a:pPr>
            <a:r>
              <a:rPr/>
              <a:t>Отличительные признаки Colo-Vada Light:</a:t>
            </a:r>
            <a:endParaRPr/>
          </a:p>
          <a:p>
            <a:pPr>
              <a:defRPr b="1">
                <a:solidFill>
                  <a:srgbClr val="5B2F63"/>
                </a:solidFill>
                <a:latin typeface="+mn-lt"/>
                <a:ea typeface="+mn-ea"/>
                <a:cs typeface="+mn-cs"/>
              </a:defRPr>
            </a:pPr>
            <a:endParaRPr/>
          </a:p>
          <a:p>
            <a:pPr>
              <a:lnSpc>
                <a:spcPct val="50000"/>
              </a:lnSpc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     проста и удобна в применении;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     основана на активных растительных компонентах;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     мягко регулирует работу органов-фильтров.</a:t>
            </a:r>
            <a:endParaRPr/>
          </a:p>
        </p:txBody>
      </p:sp>
      <p:sp>
        <p:nvSpPr>
          <p:cNvPr id="631" name="Shape 631" hidden="0"/>
          <p:cNvSpPr/>
          <p:nvPr isPhoto="0" userDrawn="0"/>
        </p:nvSpPr>
        <p:spPr bwMode="auto">
          <a:xfrm>
            <a:off x="1187449" y="5543570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32" name="Shape 632" hidden="0"/>
          <p:cNvSpPr/>
          <p:nvPr isPhoto="0" userDrawn="0"/>
        </p:nvSpPr>
        <p:spPr bwMode="auto">
          <a:xfrm>
            <a:off x="1187449" y="5810270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33" name="Shape 633" hidden="0"/>
          <p:cNvSpPr/>
          <p:nvPr isPhoto="0" userDrawn="0"/>
        </p:nvSpPr>
        <p:spPr bwMode="auto">
          <a:xfrm>
            <a:off x="1187449" y="6076970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34" name="Shape 634" hidden="0"/>
          <p:cNvSpPr/>
          <p:nvPr isPhoto="0" userDrawn="0"/>
        </p:nvSpPr>
        <p:spPr bwMode="auto">
          <a:xfrm>
            <a:off x="8112183" y="783431"/>
            <a:ext cx="4994100" cy="5568778"/>
          </a:xfrm>
          <a:prstGeom prst="rect">
            <a:avLst/>
          </a:prstGeom>
          <a:ln w="25400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35" name="Shape 635" hidden="0"/>
          <p:cNvSpPr/>
          <p:nvPr isPhoto="0" userDrawn="0"/>
        </p:nvSpPr>
        <p:spPr bwMode="auto">
          <a:xfrm>
            <a:off x="1012291" y="3345781"/>
            <a:ext cx="5903522" cy="11507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Colo-Vada Light — одна из последних разработок</a:t>
            </a:r>
            <a:endParaRPr/>
          </a:p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Альберта Зера. Программа создана на основе</a:t>
            </a:r>
            <a:endParaRPr/>
          </a:p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30-летнего опыта работы, пожеланий и замечаний</a:t>
            </a:r>
            <a:endParaRPr/>
          </a:p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</a:defRPr>
            </a:pPr>
            <a:r>
              <a:rPr/>
              <a:t>огромной армии поклонников доктора и его программ.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/>
        <a:fillRef idx="0"/>
        <a:effectRef idx="0"/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/>
        <a:fillRef idx="0"/>
        <a:effectRef idx="0"/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/>
        <a:fillRef idx="0"/>
        <a:effectRef idx="0"/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/>
        <a:fillRef idx="0"/>
        <a:effectRef idx="0"/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ONLYOFFICE/7.1.1.23</Application>
  <DocSecurity>0</DocSecurity>
  <PresentationFormat/>
  <Paragraphs>0</Paragraphs>
  <Slides>23</Slides>
  <Notes>23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Tamara Kazbekova</cp:lastModifiedBy>
  <cp:revision>2</cp:revision>
  <dcterms:modified xsi:type="dcterms:W3CDTF">2022-12-01T11:39:59Z</dcterms:modified>
  <cp:category/>
  <cp:contentStatus/>
  <cp:version/>
</cp:coreProperties>
</file>