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7315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90" y="-84"/>
      </p:cViewPr>
      <p:guideLst>
        <p:guide orient="horz" pos="2304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21636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5" name="Shape 5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15999" indent="-215999">
              <a:defRPr spc="-1"/>
            </a:lvl1pPr>
          </a:lstStyle>
          <a:p>
            <a:r>
              <a:t>Поговорим о сердце. Сердце – это единственный орган, который начинает работать еще до того, как человек появился на свет. Оно начинает биться через четыре недели после зачатия и не останавливается до самой смерти. Мы присваиваем ему множество романтичных эпитетов: “золотое у него сердце”, “благодарить от всего сердца”, “чуять беду сердцем”. И ведь, в самом деле, когда вы влюблены – сердцебиение учащается, когда напуганы – “замирает”. Но не только сердце зависит от нас, мы также зависим от него. То, как мы заботимся о здоровье сердца, влияет на качество и продолжительность нашей жизни.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4" name="Shape 6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t>Задача ПентоКана, в каждой таблетке которого содержится  420 мг калия, витамин С и рибоза - обеспечивать постоянную концентрацию калия внутри клетки для корректной работы калий-натриевого насоса, необходимого для здорового функционирования клетки и организма в целом. Комплекс калия с рибозой и витамином С создает условия для быстрого восстановления энергетических ресурсов и сохранения полной жизнеспособности клетки даже в условиях оксидативного стресса. Калий способствует повышению мышечной выносливости (а сердце – мышечный орган). </a:t>
            </a:r>
          </a:p>
          <a:p>
            <a:pPr marL="215999" indent="-215999">
              <a:defRPr spc="-1"/>
            </a:pPr>
            <a:endParaRPr/>
          </a:p>
          <a:p>
            <a:pPr marL="215999" indent="-215999">
              <a:defRPr spc="-1"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4" name="Shape 6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t>Кофермент Q10 (убихинон) является основной составной частью митохондрий клеток, вырабатывающих около 95% всей энергии в организме. Энергия необходима для работы сердца. Так же кофермент Q10 (убихинон)  помогает нейтрализовать негативные последствия окислительного стресса, вызванного вредными привычками, повышает устойчивость организма к физическим и эмоциональным перегрузкам. </a:t>
            </a:r>
          </a:p>
          <a:p>
            <a:pPr marL="215999" indent="-215999">
              <a:defRPr spc="-1"/>
            </a:pPr>
            <a:r>
              <a:t>*Выработка кофермента в организме начинает снижаться после 25 лет.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5" name="Shape 6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t>Исследования российских и американских ученых показали ключевую роль таурина в лечении и профилактике целого ряда сердечно-сосудистых заболеваний. Мы получаем таурин в основном из пищи (больше всего его содержится в мясе и морепродуктах, поэтому он так необходим веганам и вегетарианцам), но этого может быть недостаточно, особенно при сердечно-сосудистых заболеваниях. Поэтому целесообразно дополнительно принимать таурин в виде БАДов.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6" name="Shape 6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t>Этот минерал называют самым важным для сердца. Магний контролирует нормальную работу клеток сердца и сердечный цикл. Расширяет просвет сосудов, что способствует снижению повышенного артериального давления. Научные исследования доказали, что даже небольшая нехватка магния провоцирует болезни сердца, а значительный дефицит способен провоцировать инфаркт.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7" name="Shape 6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"/>
            </a:lvl1pPr>
          </a:lstStyle>
          <a:p>
            <a:r>
              <a:t>Держите здоровье сердца под контролем, а CARDIOPACK – под рукой!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9" name="Shape 6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t>Сердце – орган, выполняющий множество задач, и для поддержания его здоровья необходим комплексный всесторонний подход. А тем, кто недостаточно осведомлен, больше не надо искать информацию и подбирать продукты по отдельности. В наборе они скомбинированы с учетом действия компонентов и их сочетаемости друг с другом. В инструкции вы найдете четкую схему применения на весь период приема в течение 60 дней. Еще одним ключевым фактором является цена: стоимость продуктов в наборе дешевле, чем продукты, купленные по отдельности.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0" name="Shape 6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t>Этот набор оказывает оздоравливающий эффект, повышает выносливость сердечной мышцы, улучшает состояние сосудов, снижает риск развития сердечно-сосудистых заболеваний и сердечных катастроф (инфаркт, инсульт).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6" name="Shape 5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t>Сердце взрослого человека совершает примерно:</a:t>
            </a:r>
          </a:p>
          <a:p>
            <a:pPr marL="215999" indent="-215999">
              <a:defRPr spc="-1"/>
            </a:pPr>
            <a:r>
              <a:t>72 удара в минуту; </a:t>
            </a:r>
          </a:p>
          <a:p>
            <a:pPr marL="215999" indent="-215999">
              <a:defRPr spc="-1"/>
            </a:pPr>
            <a:r>
              <a:t>100 тыс. ударов – в день; </a:t>
            </a:r>
          </a:p>
          <a:p>
            <a:pPr marL="215999" indent="-215999">
              <a:defRPr spc="-1"/>
            </a:pPr>
            <a:r>
              <a:t>     36,5 млн ударов – в год; </a:t>
            </a:r>
          </a:p>
          <a:p>
            <a:pPr marL="215999" indent="-215999">
              <a:defRPr spc="-1"/>
            </a:pPr>
            <a:r>
              <a:t>     2,5 млрд ударов – в течение жизни.</a:t>
            </a:r>
          </a:p>
          <a:p>
            <a:pPr marL="215999" indent="-215999">
              <a:defRPr spc="-1"/>
            </a:pPr>
            <a:r>
              <a:t>Сердце обеспечивает кровью почти все 75 трлн клеток организма. За жизнь средней продолжительности сердце перекачивает около 5,7 млн л крови. Этого достаточно, чтобы заполнить 200 цистерн поезда.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2" name="Shape 5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t>ВОЗ выделяет три основных фактора риска возникновения острых сердечно-сосудистых заболеваний: гипертония, высокий уровень холестерина в крови и курение. </a:t>
            </a:r>
          </a:p>
          <a:p>
            <a:pPr marL="215999" indent="-215999">
              <a:defRPr spc="-1"/>
            </a:pPr>
            <a:r>
              <a:t>К примеру, чрезмерное и постоянное курение в два раза увеличивает вероятность развития сердечно-сосудистых заболеваний. </a:t>
            </a:r>
          </a:p>
          <a:p>
            <a:pPr marL="215999" indent="-215999">
              <a:defRPr spc="-1"/>
            </a:pPr>
            <a:r>
              <a:t>К факторам риска также относятся:</a:t>
            </a:r>
          </a:p>
          <a:p>
            <a:pPr marL="215999" indent="-215999">
              <a:buSzPct val="100000"/>
              <a:buFont typeface="Arial"/>
              <a:buChar char="•"/>
              <a:defRPr b="1" spc="-1"/>
            </a:pPr>
            <a:r>
              <a:t>Злоупотребление спиртными напитками </a:t>
            </a:r>
            <a:r>
              <a:rPr b="0"/>
              <a:t>повышает артериальное давление и увеличивает вязкость крови. Алкоголь выводит магний из организма, который так важен для деятельности сердечной мышцы.</a:t>
            </a:r>
          </a:p>
          <a:p>
            <a:pPr marL="215999" indent="-215999">
              <a:buSzPct val="100000"/>
              <a:buFont typeface="Arial"/>
              <a:buChar char="•"/>
              <a:defRPr b="1" spc="-1"/>
            </a:pPr>
            <a:r>
              <a:t>Пол</a:t>
            </a:r>
            <a:r>
              <a:rPr b="0"/>
              <a:t> - доказанный факт, что мужчин инфаркт миокарда поражает значительно чаще, чем женщин. У женщин в период менопаузы возрастает риск развития сердечно-сосудистых заболеваний вследствие уменьшения уровня эстрогена и его защитного влияния на сердечно-сосудистую систему.</a:t>
            </a:r>
          </a:p>
          <a:p>
            <a:pPr marL="215999" indent="-215999">
              <a:buSzPct val="100000"/>
              <a:buFont typeface="Arial"/>
              <a:buChar char="•"/>
              <a:defRPr b="1" spc="-1"/>
            </a:pPr>
            <a:r>
              <a:t>Чрезмерное употребление транс-жиров. </a:t>
            </a:r>
            <a:r>
              <a:rPr b="0"/>
              <a:t>Это насыщенные жиры, которых много в продуктах животного происхождения, красном мясе, маргарине, кондитерских изделиях, жареной пище. Чем больше транс-жиров в рационе, тем выше уровень плохого холестерина в организме.</a:t>
            </a:r>
          </a:p>
          <a:p>
            <a:pPr marL="215999" indent="-215999">
              <a:buSzPct val="100000"/>
              <a:buFont typeface="Arial"/>
              <a:buChar char="•"/>
              <a:defRPr b="1" spc="-1"/>
            </a:pPr>
            <a:r>
              <a:t>Соль. </a:t>
            </a:r>
            <a:r>
              <a:rPr b="0"/>
              <a:t>Натрий является основной составной частью соли. Баланс калия и натрия в организме поддерживают уровень воды внутри клеток, отвечают за всасывание и выделение питательных веществ, а также выведение продуктов распада. Дополнительное употребление соли с пищей нарушает этот баланс и способствует росту артериального давления.</a:t>
            </a:r>
          </a:p>
          <a:p>
            <a:pPr marL="215999" indent="-215999">
              <a:defRPr spc="-1"/>
            </a:pPr>
            <a:r>
              <a:t/>
            </a:r>
            <a:br/>
            <a:r>
              <a:t/>
            </a:r>
            <a:br/>
            <a:r>
              <a:t/>
            </a:r>
            <a:br/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5" name="Shape 5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t>Факторы риска оказывают влияние на вероятность развития сердечно-сосудистых заболеваний: </a:t>
            </a:r>
          </a:p>
          <a:p>
            <a:pPr marL="215999" indent="-215999">
              <a:buSzPct val="100000"/>
              <a:buFont typeface="Wingdings"/>
              <a:buChar char="▪"/>
              <a:defRPr spc="-1"/>
            </a:pPr>
            <a:r>
              <a:t>повышенное давление ведет к повреждению сосудов;</a:t>
            </a:r>
          </a:p>
          <a:p>
            <a:pPr marL="215999" indent="-215999">
              <a:buSzPct val="100000"/>
              <a:buFont typeface="Wingdings"/>
              <a:buChar char="▪"/>
              <a:defRPr spc="-1"/>
            </a:pPr>
            <a:r>
              <a:t>стресс – к сгущению крови и риску тромбообразования; </a:t>
            </a:r>
          </a:p>
          <a:p>
            <a:pPr marL="215999" indent="-215999">
              <a:buSzPct val="100000"/>
              <a:buFont typeface="Wingdings"/>
              <a:buChar char="▪"/>
              <a:defRPr spc="-1"/>
            </a:pPr>
            <a:r>
              <a:t>высокий уровень холестерина  - к формированию отложений жировых клеток (холестерина) на стенках кровеносных сосудов; </a:t>
            </a:r>
          </a:p>
          <a:p>
            <a:pPr marL="215999" indent="-215999">
              <a:buSzPct val="100000"/>
              <a:buFont typeface="Wingdings"/>
              <a:buChar char="▪"/>
              <a:defRPr spc="-1"/>
            </a:pPr>
            <a:r>
              <a:t>лишний вес - это дополнительная нагрузка на организм, в том числе и на сердце.   </a:t>
            </a:r>
          </a:p>
          <a:p>
            <a:pPr marL="215999" indent="-215999">
              <a:buSzPct val="100000"/>
              <a:buFont typeface="Wingdings"/>
              <a:buChar char="▪"/>
              <a:defRPr spc="-1"/>
            </a:pPr>
            <a:r>
              <a:t>избыточный уровень сахара в крови – приводит к нарушению кровообращения, сужению сосудов.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1" name="Shape 5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t>Всегда кажется, что болезни где-то далеко. От сердечных заболеваний за всю историю человечества скончалось больше людей, чем от всех войн. </a:t>
            </a:r>
          </a:p>
          <a:p>
            <a:pPr marL="215999" indent="-215999">
              <a:defRPr spc="-1"/>
            </a:pPr>
            <a:endParaRPr/>
          </a:p>
          <a:p>
            <a:pPr marL="215999" indent="-215999">
              <a:defRPr spc="-1"/>
            </a:pPr>
            <a:r>
              <a:t>Сердечно-сосудистые заболевания с огромным отрывом обошли даже онкологию, и уже много лет занимают первую строчку в мировой статистике смертности. Они обрели масштаб эпидемии, и самое плачевное, что болезни, которые раньше были фактором риска только для пожилых людей и людей с патологиями, “помолодели” и сдвинули порог вхождения почти на 20 лет!</a:t>
            </a:r>
          </a:p>
          <a:p>
            <a:pPr marL="215999" indent="-215999">
              <a:defRPr spc="-1"/>
            </a:pPr>
            <a: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6" name="Shape 5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t>Избавить сердце от ежедневной нагрузки и влияния таких негативных факторов, как экология, к сожалению, просто невозможно, так же как очень сложно получать необходимое количество нутриентов только из продуктов питания. В современных продуктах все меньше и меньше полезных свойств. Это объясняет необходимость дополнительного обогащения рациона питания полезными для сердца нутриентами.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8" name="Shape 5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15999" indent="-215999">
              <a:defRPr spc="-1"/>
            </a:lvl1pPr>
          </a:lstStyle>
          <a:p>
            <a:r>
              <a:t>Действие компонентов для поддержания здоровья сердца можно сравнить с тем, как вы заботливой рукой снимаете тяжёлый груз с лошади, облегчая ее бег. За 65 лет жизни сердце сокращается 2,5 млрд раз. Представьте, сколько для этого необходимо энергии, и подумайте о том, какому износу подлежит сердечная мышца. Калий и коэнзим обеспечивают сердце энергией, таурин – регулируется обмен важных сердечных минералов: калия, магния, кальция, магния , улучшает коронарный кровоток и снижает стресс, помогает ритму не выходить за рамки показателей нормы.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5" name="Shape 6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15999" indent="-215999">
              <a:defRPr spc="-1"/>
            </a:lvl1pPr>
          </a:lstStyle>
          <a:p>
            <a:r>
              <a:t>Этот набор оказывает оздоравливающий эффект, снижает риск развития сердечно-сосудистых заболеваний и сердечных катастроф (инфаркт, инсульт).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4" name="Shape 6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15999" indent="-215999">
              <a:defRPr spc="-1"/>
            </a:lvl1pPr>
          </a:lstStyle>
          <a:p>
            <a:r>
              <a:t>Кроме того, для корректного усвоения важна сочетаемость и синергия компонентов.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half" idx="1"/>
          </p:nvPr>
        </p:nvSpPr>
        <p:spPr>
          <a:xfrm>
            <a:off x="650159" y="1711438"/>
            <a:ext cx="11703602" cy="2023202"/>
          </a:xfrm>
          <a:prstGeom prst="rect">
            <a:avLst/>
          </a:prstGeom>
        </p:spPr>
        <p:txBody>
          <a:bodyPr anchor="t"/>
          <a:lstStyle/>
          <a:p>
            <a:r>
              <a:t>Click to add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650159" y="1711438"/>
            <a:ext cx="5711043" cy="2023202"/>
          </a:xfrm>
          <a:prstGeom prst="rect">
            <a:avLst/>
          </a:prstGeom>
        </p:spPr>
        <p:txBody>
          <a:bodyPr anchor="t"/>
          <a:lstStyle/>
          <a:p>
            <a:r>
              <a:t>Click to add text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3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650159" y="1711438"/>
            <a:ext cx="3768482" cy="2023202"/>
          </a:xfrm>
          <a:prstGeom prst="rect">
            <a:avLst/>
          </a:prstGeom>
        </p:spPr>
        <p:txBody>
          <a:bodyPr anchor="t"/>
          <a:lstStyle/>
          <a:p>
            <a:r>
              <a:t>Click to add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650159" y="1711438"/>
            <a:ext cx="11703602" cy="424224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subtitle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59" y="1711438"/>
            <a:ext cx="11703602" cy="4242243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half" idx="1"/>
          </p:nvPr>
        </p:nvSpPr>
        <p:spPr>
          <a:xfrm>
            <a:off x="650159" y="1711438"/>
            <a:ext cx="5711043" cy="4242243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sz="half" idx="13"/>
          </p:nvPr>
        </p:nvSpPr>
        <p:spPr>
          <a:xfrm>
            <a:off x="6647039" y="1711438"/>
            <a:ext cx="5711043" cy="4242242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subtitle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650159" y="1711438"/>
            <a:ext cx="5711043" cy="2023202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3"/>
          </p:nvPr>
        </p:nvSpPr>
        <p:spPr>
          <a:xfrm>
            <a:off x="650158" y="3927240"/>
            <a:ext cx="5711044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50159" y="1711438"/>
            <a:ext cx="11703602" cy="4242243"/>
          </a:xfrm>
          <a:prstGeom prst="rect">
            <a:avLst/>
          </a:prstGeom>
        </p:spPr>
        <p:txBody>
          <a:bodyPr/>
          <a:lstStyle/>
          <a:p>
            <a:r>
              <a:t>Click to add subtitle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sz="half" idx="1"/>
          </p:nvPr>
        </p:nvSpPr>
        <p:spPr>
          <a:xfrm>
            <a:off x="650159" y="1711438"/>
            <a:ext cx="5711043" cy="4242243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3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xfrm>
            <a:off x="650159" y="1711438"/>
            <a:ext cx="5711043" cy="2023202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sz="half" idx="1"/>
          </p:nvPr>
        </p:nvSpPr>
        <p:spPr>
          <a:xfrm>
            <a:off x="650159" y="1711438"/>
            <a:ext cx="11703602" cy="2023202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xfrm>
            <a:off x="650159" y="1711438"/>
            <a:ext cx="5711043" cy="2023202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3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xfrm>
            <a:off x="650159" y="1711438"/>
            <a:ext cx="3768482" cy="2023202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650159" y="1711438"/>
            <a:ext cx="11703602" cy="424224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subtitle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xfrm>
            <a:off x="650159" y="1711438"/>
            <a:ext cx="11703602" cy="4242243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263" name="Shape 263"/>
          <p:cNvSpPr>
            <a:spLocks noGrp="1"/>
          </p:cNvSpPr>
          <p:nvPr>
            <p:ph type="body" sz="half" idx="1"/>
          </p:nvPr>
        </p:nvSpPr>
        <p:spPr>
          <a:xfrm>
            <a:off x="650159" y="1711438"/>
            <a:ext cx="5711043" cy="4242243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sz="half" idx="13"/>
          </p:nvPr>
        </p:nvSpPr>
        <p:spPr>
          <a:xfrm>
            <a:off x="6647039" y="1711438"/>
            <a:ext cx="5711043" cy="4242242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650159" y="1711438"/>
            <a:ext cx="11703602" cy="4242243"/>
          </a:xfrm>
          <a:prstGeom prst="rect">
            <a:avLst/>
          </a:prstGeom>
        </p:spPr>
        <p:txBody>
          <a:bodyPr anchor="t"/>
          <a:lstStyle/>
          <a:p>
            <a:r>
              <a:t>Click to add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subtitle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xfrm>
            <a:off x="650159" y="1711438"/>
            <a:ext cx="5711043" cy="2023202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3"/>
          </p:nvPr>
        </p:nvSpPr>
        <p:spPr>
          <a:xfrm>
            <a:off x="650158" y="3927240"/>
            <a:ext cx="5711044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sz="half" idx="1"/>
          </p:nvPr>
        </p:nvSpPr>
        <p:spPr>
          <a:xfrm>
            <a:off x="650159" y="1711438"/>
            <a:ext cx="5711043" cy="4242243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3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xfrm>
            <a:off x="650159" y="1711438"/>
            <a:ext cx="5711043" cy="2023202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sz="half" idx="1"/>
          </p:nvPr>
        </p:nvSpPr>
        <p:spPr>
          <a:xfrm>
            <a:off x="650159" y="1711438"/>
            <a:ext cx="11703602" cy="2023202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sz="quarter" idx="1"/>
          </p:nvPr>
        </p:nvSpPr>
        <p:spPr>
          <a:xfrm>
            <a:off x="650159" y="1711438"/>
            <a:ext cx="5711043" cy="2023202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337" name="Shape 337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3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347" name="Shape 347"/>
          <p:cNvSpPr>
            <a:spLocks noGrp="1"/>
          </p:cNvSpPr>
          <p:nvPr>
            <p:ph type="body" sz="quarter" idx="1"/>
          </p:nvPr>
        </p:nvSpPr>
        <p:spPr>
          <a:xfrm>
            <a:off x="650159" y="1711438"/>
            <a:ext cx="3768482" cy="2023202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366" name="Shape 366"/>
          <p:cNvSpPr>
            <a:spLocks noGrp="1"/>
          </p:cNvSpPr>
          <p:nvPr>
            <p:ph type="body" idx="1"/>
          </p:nvPr>
        </p:nvSpPr>
        <p:spPr>
          <a:xfrm>
            <a:off x="650159" y="1711438"/>
            <a:ext cx="11703602" cy="424224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subtitle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376" name="Shape 376"/>
          <p:cNvSpPr>
            <a:spLocks noGrp="1"/>
          </p:cNvSpPr>
          <p:nvPr>
            <p:ph type="body" idx="1"/>
          </p:nvPr>
        </p:nvSpPr>
        <p:spPr>
          <a:xfrm>
            <a:off x="650159" y="1711438"/>
            <a:ext cx="11703602" cy="4242243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377" name="Shape 3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159" y="1711438"/>
            <a:ext cx="5711043" cy="4242243"/>
          </a:xfrm>
          <a:prstGeom prst="rect">
            <a:avLst/>
          </a:prstGeom>
        </p:spPr>
        <p:txBody>
          <a:bodyPr anchor="t"/>
          <a:lstStyle/>
          <a:p>
            <a:r>
              <a:t>Click to add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sz="half" idx="13"/>
          </p:nvPr>
        </p:nvSpPr>
        <p:spPr>
          <a:xfrm>
            <a:off x="6647039" y="1711438"/>
            <a:ext cx="5711043" cy="4242242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386" name="Shape 386"/>
          <p:cNvSpPr>
            <a:spLocks noGrp="1"/>
          </p:cNvSpPr>
          <p:nvPr>
            <p:ph type="body" sz="half" idx="1"/>
          </p:nvPr>
        </p:nvSpPr>
        <p:spPr>
          <a:xfrm>
            <a:off x="650159" y="1711438"/>
            <a:ext cx="5711043" cy="4242243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387" name="Shape 387"/>
          <p:cNvSpPr>
            <a:spLocks noGrp="1"/>
          </p:cNvSpPr>
          <p:nvPr>
            <p:ph type="body" sz="half" idx="13"/>
          </p:nvPr>
        </p:nvSpPr>
        <p:spPr>
          <a:xfrm>
            <a:off x="6647039" y="1711438"/>
            <a:ext cx="5711043" cy="4242242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subtitle</a:t>
            </a:r>
          </a:p>
        </p:txBody>
      </p:sp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4" name="Shape 414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415" name="Shape 415"/>
          <p:cNvSpPr>
            <a:spLocks noGrp="1"/>
          </p:cNvSpPr>
          <p:nvPr>
            <p:ph type="body" sz="quarter" idx="1"/>
          </p:nvPr>
        </p:nvSpPr>
        <p:spPr>
          <a:xfrm>
            <a:off x="650159" y="1711438"/>
            <a:ext cx="5711043" cy="2023202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3"/>
          </p:nvPr>
        </p:nvSpPr>
        <p:spPr>
          <a:xfrm>
            <a:off x="650158" y="3927240"/>
            <a:ext cx="5711044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5" name="Shape 42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426" name="Shape 426"/>
          <p:cNvSpPr>
            <a:spLocks noGrp="1"/>
          </p:cNvSpPr>
          <p:nvPr>
            <p:ph type="body" sz="half" idx="1"/>
          </p:nvPr>
        </p:nvSpPr>
        <p:spPr>
          <a:xfrm>
            <a:off x="650159" y="1711438"/>
            <a:ext cx="5711043" cy="4242243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3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28" name="Shape 4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437" name="Shape 437"/>
          <p:cNvSpPr>
            <a:spLocks noGrp="1"/>
          </p:cNvSpPr>
          <p:nvPr>
            <p:ph type="body" sz="quarter" idx="1"/>
          </p:nvPr>
        </p:nvSpPr>
        <p:spPr>
          <a:xfrm>
            <a:off x="650159" y="1711438"/>
            <a:ext cx="5711043" cy="2023202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438" name="Shape 438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7" name="Shape 44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448" name="Shape 448"/>
          <p:cNvSpPr>
            <a:spLocks noGrp="1"/>
          </p:cNvSpPr>
          <p:nvPr>
            <p:ph type="body" sz="half" idx="1"/>
          </p:nvPr>
        </p:nvSpPr>
        <p:spPr>
          <a:xfrm>
            <a:off x="650159" y="1711438"/>
            <a:ext cx="11703602" cy="2023202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449" name="Shape 449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50" name="Shape 4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459" name="Shape 459"/>
          <p:cNvSpPr>
            <a:spLocks noGrp="1"/>
          </p:cNvSpPr>
          <p:nvPr>
            <p:ph type="body" sz="quarter" idx="1"/>
          </p:nvPr>
        </p:nvSpPr>
        <p:spPr>
          <a:xfrm>
            <a:off x="650159" y="1711438"/>
            <a:ext cx="5711043" cy="2023202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460" name="Shape 460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3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9" name="Shape 469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470" name="Shape 470"/>
          <p:cNvSpPr>
            <a:spLocks noGrp="1"/>
          </p:cNvSpPr>
          <p:nvPr>
            <p:ph type="body" sz="quarter" idx="1"/>
          </p:nvPr>
        </p:nvSpPr>
        <p:spPr>
          <a:xfrm>
            <a:off x="650159" y="1711438"/>
            <a:ext cx="3768482" cy="2023202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471" name="Shape 471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72" name="Shape 4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80" name="Shape 480"/>
          <p:cNvSpPr>
            <a:spLocks noGrp="1"/>
          </p:cNvSpPr>
          <p:nvPr>
            <p:ph type="body" idx="1"/>
          </p:nvPr>
        </p:nvSpPr>
        <p:spPr>
          <a:xfrm>
            <a:off x="650159" y="1711438"/>
            <a:ext cx="11703602" cy="424224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81" name="Shape 4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subtitle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159" y="1711438"/>
            <a:ext cx="5711043" cy="2023202"/>
          </a:xfrm>
          <a:prstGeom prst="rect">
            <a:avLst/>
          </a:prstGeom>
        </p:spPr>
        <p:txBody>
          <a:bodyPr anchor="t"/>
          <a:lstStyle/>
          <a:p>
            <a:r>
              <a:t>Click to add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sz="quarter" idx="13"/>
          </p:nvPr>
        </p:nvSpPr>
        <p:spPr>
          <a:xfrm>
            <a:off x="650158" y="3927240"/>
            <a:ext cx="5711044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650159" y="1711438"/>
            <a:ext cx="5711043" cy="4242243"/>
          </a:xfrm>
          <a:prstGeom prst="rect">
            <a:avLst/>
          </a:prstGeom>
        </p:spPr>
        <p:txBody>
          <a:bodyPr anchor="t"/>
          <a:lstStyle/>
          <a:p>
            <a:r>
              <a:t>Click to add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3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650159" y="1711438"/>
            <a:ext cx="5711043" cy="2023202"/>
          </a:xfrm>
          <a:prstGeom prst="rect">
            <a:avLst/>
          </a:prstGeom>
        </p:spPr>
        <p:txBody>
          <a:bodyPr anchor="t"/>
          <a:lstStyle/>
          <a:p>
            <a:r>
              <a:t>Click to add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650159" y="291600"/>
            <a:ext cx="11703602" cy="56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Click to add subtitle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948462" y="1463040"/>
            <a:ext cx="10403841" cy="4961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046453" y="6647980"/>
            <a:ext cx="273655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31999" marR="0" indent="-3239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993600" marR="0" indent="-4535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455999" marR="0" indent="-4479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847999" marR="0" indent="-3360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46398" marR="0" indent="-3023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78398" marR="0" indent="-3023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10398" marR="0" indent="-3023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537" y="-22268"/>
            <a:ext cx="13071873" cy="7359737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Shape 491"/>
          <p:cNvSpPr/>
          <p:nvPr/>
        </p:nvSpPr>
        <p:spPr>
          <a:xfrm>
            <a:off x="1269572" y="2365742"/>
            <a:ext cx="4465920" cy="1312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6000" b="1">
                <a:solidFill>
                  <a:srgbClr val="FFFFFF"/>
                </a:solidFill>
              </a:defRPr>
            </a:pPr>
            <a:r>
              <a:t>Cardiopack</a:t>
            </a:r>
          </a:p>
          <a:p>
            <a:pPr>
              <a:lnSpc>
                <a:spcPct val="110000"/>
              </a:lnSpc>
              <a:defRPr b="1" cap="all">
                <a:solidFill>
                  <a:srgbClr val="FFFFFF"/>
                </a:solidFill>
              </a:defRPr>
            </a:pPr>
            <a:r>
              <a:t>набор для здоровья сердца</a:t>
            </a:r>
          </a:p>
        </p:txBody>
      </p:sp>
      <p:pic>
        <p:nvPicPr>
          <p:cNvPr id="49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4200" y="1222870"/>
            <a:ext cx="9950275" cy="5597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1275" y="6286108"/>
            <a:ext cx="1550043" cy="272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image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82" y="0"/>
            <a:ext cx="12979236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Shape 608"/>
          <p:cNvSpPr/>
          <p:nvPr/>
        </p:nvSpPr>
        <p:spPr>
          <a:xfrm>
            <a:off x="538052" y="846820"/>
            <a:ext cx="6365190" cy="60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FFFFFF"/>
                </a:solidFill>
              </a:defRPr>
            </a:lvl1pPr>
          </a:lstStyle>
          <a:p>
            <a:r>
              <a:t>Синергия компонентов</a:t>
            </a:r>
          </a:p>
        </p:txBody>
      </p:sp>
      <p:sp>
        <p:nvSpPr>
          <p:cNvPr id="609" name="Shape 609"/>
          <p:cNvSpPr/>
          <p:nvPr/>
        </p:nvSpPr>
        <p:spPr>
          <a:xfrm>
            <a:off x="1230452" y="2292081"/>
            <a:ext cx="8720494" cy="3969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8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Таурин+Коэнзим Q10</a:t>
            </a:r>
            <a:r>
              <a:rPr b="1">
                <a:latin typeface="+mj-lt"/>
                <a:ea typeface="+mj-ea"/>
                <a:cs typeface="+mj-cs"/>
                <a:sym typeface="Arial"/>
              </a:rPr>
              <a:t>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для поддержания энергетики сердца.</a:t>
            </a:r>
          </a:p>
          <a:p>
            <a:pPr>
              <a:defRPr b="1" cap="all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200000"/>
              </a:lnSpc>
              <a:defRPr sz="28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Калий+Магний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для поддержания нормального сердечного ритма. </a:t>
            </a:r>
          </a:p>
          <a:p>
            <a:pPr>
              <a:defRPr b="1" cap="all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200000"/>
              </a:lnSpc>
              <a:defRPr sz="28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Калий+магний+таурин+коэнзим Q10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для сохранения и поддержания здоровья сердца.</a:t>
            </a:r>
          </a:p>
        </p:txBody>
      </p:sp>
      <p:pic>
        <p:nvPicPr>
          <p:cNvPr id="610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034" y="2385054"/>
            <a:ext cx="455425" cy="413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1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034" y="3638277"/>
            <a:ext cx="455425" cy="413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034" y="5031199"/>
            <a:ext cx="455425" cy="413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/>
          <p:nvPr/>
        </p:nvSpPr>
        <p:spPr>
          <a:xfrm>
            <a:off x="7687775" y="-10479"/>
            <a:ext cx="5378462" cy="7336158"/>
          </a:xfrm>
          <a:prstGeom prst="rect">
            <a:avLst/>
          </a:prstGeom>
          <a:solidFill>
            <a:srgbClr val="FFAFB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538053" y="846821"/>
            <a:ext cx="5378458" cy="114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FC533D"/>
                </a:solidFill>
              </a:defRPr>
            </a:pPr>
            <a:r>
              <a:t>Пентокан —</a:t>
            </a:r>
          </a:p>
          <a:p>
            <a:pPr>
              <a:defRPr sz="3600" b="1" cap="all">
                <a:solidFill>
                  <a:srgbClr val="FC533D"/>
                </a:solidFill>
              </a:defRPr>
            </a:pPr>
            <a:r>
              <a:t>клеточная энергия </a:t>
            </a:r>
          </a:p>
        </p:txBody>
      </p:sp>
      <p:sp>
        <p:nvSpPr>
          <p:cNvPr id="618" name="Shape 618"/>
          <p:cNvSpPr/>
          <p:nvPr/>
        </p:nvSpPr>
        <p:spPr>
          <a:xfrm>
            <a:off x="998609" y="2153053"/>
            <a:ext cx="5538077" cy="4095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200000"/>
              </a:lnSpc>
              <a:defRPr b="1">
                <a:solidFill>
                  <a:srgbClr val="535353"/>
                </a:solidFill>
              </a:defRPr>
            </a:pPr>
            <a:r>
              <a:t>обеспечивает работоспособность сердца;</a:t>
            </a:r>
          </a:p>
          <a:p>
            <a:pPr>
              <a:lnSpc>
                <a:spcPct val="200000"/>
              </a:lnSpc>
              <a:defRPr b="1">
                <a:solidFill>
                  <a:srgbClr val="535353"/>
                </a:solidFill>
              </a:defRPr>
            </a:pPr>
            <a:r>
              <a:t>регулирует водно-солевой баланс; </a:t>
            </a:r>
          </a:p>
          <a:p>
            <a:pPr>
              <a:lnSpc>
                <a:spcPct val="200000"/>
              </a:lnSpc>
              <a:defRPr b="1">
                <a:solidFill>
                  <a:srgbClr val="535353"/>
                </a:solidFill>
              </a:defRPr>
            </a:pPr>
            <a:r>
              <a:t>способствует стабилизации сердечного ритма.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>
                <a:solidFill>
                  <a:srgbClr val="535353"/>
                </a:solidFill>
              </a:defRPr>
            </a:pPr>
            <a:r>
              <a:t>Форма выпуска (в виде шипучих таблеток) </a:t>
            </a:r>
          </a:p>
          <a:p>
            <a:pPr>
              <a:defRPr>
                <a:solidFill>
                  <a:srgbClr val="535353"/>
                </a:solidFill>
              </a:defRPr>
            </a:pPr>
            <a:r>
              <a:t>повышает биодоступность калия.</a:t>
            </a:r>
          </a:p>
          <a:p>
            <a:pPr>
              <a:lnSpc>
                <a:spcPct val="200000"/>
              </a:lnSpc>
              <a:defRPr b="1" cap="all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Состав 1 таблетки:</a:t>
            </a:r>
          </a:p>
          <a:p>
            <a:pPr>
              <a:defRPr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Калий………….. 420 мг</a:t>
            </a:r>
          </a:p>
          <a:p>
            <a:pPr>
              <a:defRPr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Витамин С……. 100 мг</a:t>
            </a:r>
          </a:p>
          <a:p>
            <a:pPr>
              <a:defRPr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Рибоза………….. 20 мг</a:t>
            </a:r>
          </a:p>
        </p:txBody>
      </p:sp>
      <p:pic>
        <p:nvPicPr>
          <p:cNvPr id="619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920" y="2437327"/>
            <a:ext cx="301570" cy="27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image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3467" y="0"/>
            <a:ext cx="5627078" cy="731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920" y="2981585"/>
            <a:ext cx="301570" cy="273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2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249" y="3530517"/>
            <a:ext cx="301570" cy="273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7687775" y="-10479"/>
            <a:ext cx="5378462" cy="7336158"/>
          </a:xfrm>
          <a:prstGeom prst="rect">
            <a:avLst/>
          </a:prstGeom>
          <a:solidFill>
            <a:srgbClr val="F9544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538050" y="846820"/>
            <a:ext cx="5671022" cy="22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 b="1" cap="all">
                <a:solidFill>
                  <a:srgbClr val="FC533D"/>
                </a:solidFill>
              </a:defRPr>
            </a:pPr>
            <a:r>
              <a:t>Коэнзим Q10 —</a:t>
            </a:r>
          </a:p>
          <a:p>
            <a:pPr>
              <a:defRPr sz="3600" b="1" cap="all">
                <a:solidFill>
                  <a:srgbClr val="FC533D"/>
                </a:solidFill>
              </a:defRPr>
            </a:pPr>
            <a:r>
              <a:t>защита сердца </a:t>
            </a:r>
          </a:p>
          <a:p>
            <a:pPr>
              <a:defRPr sz="3600" b="1" cap="all">
                <a:solidFill>
                  <a:srgbClr val="FC533D"/>
                </a:solidFill>
              </a:defRPr>
            </a:pPr>
            <a:r>
              <a:t>от старения </a:t>
            </a:r>
          </a:p>
        </p:txBody>
      </p:sp>
      <p:sp>
        <p:nvSpPr>
          <p:cNvPr id="628" name="Shape 628"/>
          <p:cNvSpPr/>
          <p:nvPr/>
        </p:nvSpPr>
        <p:spPr>
          <a:xfrm>
            <a:off x="1017637" y="2853290"/>
            <a:ext cx="6126243" cy="286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>
                <a:solidFill>
                  <a:srgbClr val="535353"/>
                </a:solidFill>
              </a:defRPr>
            </a:pPr>
            <a:r>
              <a:t>улучшает энергетику и обмен веществ в миокарде;</a:t>
            </a:r>
          </a:p>
          <a:p>
            <a:pPr>
              <a:lnSpc>
                <a:spcPct val="90000"/>
              </a:lnSpc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lnSpc>
                <a:spcPct val="90000"/>
              </a:lnSpc>
              <a:defRPr b="1">
                <a:solidFill>
                  <a:srgbClr val="535353"/>
                </a:solidFill>
              </a:defRPr>
            </a:pPr>
            <a:r>
              <a:t>замедляет процессы старения клеток ;</a:t>
            </a:r>
          </a:p>
          <a:p>
            <a:pPr>
              <a:lnSpc>
                <a:spcPct val="170000"/>
              </a:lnSpc>
              <a:defRPr b="1">
                <a:solidFill>
                  <a:srgbClr val="535353"/>
                </a:solidFill>
              </a:defRPr>
            </a:pPr>
            <a:r>
              <a:t>особенно полезен при повышенных физических </a:t>
            </a:r>
          </a:p>
          <a:p>
            <a:pPr>
              <a:lnSpc>
                <a:spcPct val="90000"/>
              </a:lnSpc>
              <a:defRPr b="1">
                <a:solidFill>
                  <a:srgbClr val="535353"/>
                </a:solidFill>
              </a:defRPr>
            </a:pPr>
            <a:r>
              <a:t>нагрузках и в пожилом возрасте из-за снижения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синтеза собственного убихинона*.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 cap="all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Состав 1 капсулы:</a:t>
            </a:r>
          </a:p>
          <a:p>
            <a:pPr>
              <a:defRPr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Кофермент Q10</a:t>
            </a:r>
          </a:p>
          <a:p>
            <a:pPr>
              <a:defRPr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(убихинон)……..100 мг</a:t>
            </a:r>
          </a:p>
        </p:txBody>
      </p:sp>
      <p:pic>
        <p:nvPicPr>
          <p:cNvPr id="629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920" y="2909909"/>
            <a:ext cx="301570" cy="27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920" y="3409936"/>
            <a:ext cx="301570" cy="27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920" y="3838542"/>
            <a:ext cx="301570" cy="27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image2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83711" y="1199638"/>
            <a:ext cx="3786590" cy="4915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/>
        </p:nvSpPr>
        <p:spPr>
          <a:xfrm>
            <a:off x="7687775" y="-10479"/>
            <a:ext cx="5378462" cy="7336158"/>
          </a:xfrm>
          <a:prstGeom prst="rect">
            <a:avLst/>
          </a:prstGeom>
          <a:solidFill>
            <a:srgbClr val="FFAFB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37" name="Shape 637"/>
          <p:cNvSpPr/>
          <p:nvPr/>
        </p:nvSpPr>
        <p:spPr>
          <a:xfrm>
            <a:off x="538051" y="846821"/>
            <a:ext cx="5390801" cy="114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 b="1" cap="all">
                <a:solidFill>
                  <a:srgbClr val="FC533D"/>
                </a:solidFill>
              </a:defRPr>
            </a:pPr>
            <a:r>
              <a:t>Корал Таурин —здоровый ритм</a:t>
            </a:r>
          </a:p>
        </p:txBody>
      </p:sp>
      <p:sp>
        <p:nvSpPr>
          <p:cNvPr id="638" name="Shape 638"/>
          <p:cNvSpPr/>
          <p:nvPr/>
        </p:nvSpPr>
        <p:spPr>
          <a:xfrm>
            <a:off x="998609" y="2136543"/>
            <a:ext cx="5693789" cy="3287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200000"/>
              </a:lnSpc>
              <a:defRPr b="1">
                <a:solidFill>
                  <a:srgbClr val="535353"/>
                </a:solidFill>
              </a:defRPr>
            </a:pPr>
            <a:r>
              <a:t>регулирует минеральный обмен в миокарде;</a:t>
            </a:r>
          </a:p>
          <a:p>
            <a:pPr>
              <a:lnSpc>
                <a:spcPct val="200000"/>
              </a:lnSpc>
              <a:defRPr b="1">
                <a:solidFill>
                  <a:srgbClr val="535353"/>
                </a:solidFill>
              </a:defRPr>
            </a:pPr>
            <a:r>
              <a:t>улучшает кровоснабжение сердечной мыщцы ;  </a:t>
            </a:r>
          </a:p>
          <a:p>
            <a:pPr>
              <a:lnSpc>
                <a:spcPct val="200000"/>
              </a:lnSpc>
              <a:defRPr b="1">
                <a:solidFill>
                  <a:srgbClr val="535353"/>
                </a:solidFill>
              </a:defRPr>
            </a:pPr>
            <a:r>
              <a:t>способствует снижению уровня холестерина;</a:t>
            </a:r>
          </a:p>
          <a:p>
            <a:pPr>
              <a:lnSpc>
                <a:spcPct val="200000"/>
              </a:lnSpc>
              <a:defRPr b="1">
                <a:solidFill>
                  <a:srgbClr val="535353"/>
                </a:solidFill>
              </a:defRPr>
            </a:pPr>
            <a:r>
              <a:t>обеспечивает нормальный сердечный ритм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 cap="all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b="1" cap="all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Состав 1 капсулы:</a:t>
            </a:r>
          </a:p>
          <a:p>
            <a:pPr>
              <a:defRPr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Таурин ………..600 мг</a:t>
            </a:r>
          </a:p>
        </p:txBody>
      </p:sp>
      <p:pic>
        <p:nvPicPr>
          <p:cNvPr id="639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920" y="2414467"/>
            <a:ext cx="301570" cy="27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920" y="2952296"/>
            <a:ext cx="301570" cy="27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920" y="3480599"/>
            <a:ext cx="301570" cy="27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920" y="4036974"/>
            <a:ext cx="301570" cy="27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image3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83711" y="1199638"/>
            <a:ext cx="3786590" cy="4915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/>
          <p:nvPr/>
        </p:nvSpPr>
        <p:spPr>
          <a:xfrm>
            <a:off x="7687775" y="-10479"/>
            <a:ext cx="5378462" cy="7336158"/>
          </a:xfrm>
          <a:prstGeom prst="rect">
            <a:avLst/>
          </a:prstGeom>
          <a:solidFill>
            <a:srgbClr val="F9544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538053" y="846820"/>
            <a:ext cx="4253095" cy="1143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FC533D"/>
                </a:solidFill>
              </a:defRPr>
            </a:pPr>
            <a:r>
              <a:t>Корал Магний –</a:t>
            </a:r>
          </a:p>
          <a:p>
            <a:pPr>
              <a:defRPr sz="3600" b="1" cap="all">
                <a:solidFill>
                  <a:srgbClr val="FC533D"/>
                </a:solidFill>
              </a:defRPr>
            </a:pPr>
            <a:r>
              <a:t>антистресс </a:t>
            </a:r>
          </a:p>
        </p:txBody>
      </p:sp>
      <p:sp>
        <p:nvSpPr>
          <p:cNvPr id="649" name="Shape 649"/>
          <p:cNvSpPr/>
          <p:nvPr/>
        </p:nvSpPr>
        <p:spPr>
          <a:xfrm>
            <a:off x="998610" y="2336718"/>
            <a:ext cx="5762100" cy="383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>
                <a:solidFill>
                  <a:srgbClr val="535353"/>
                </a:solidFill>
              </a:defRPr>
            </a:pPr>
            <a:r>
              <a:t>регулирует мышечный тонус и сердечный ритм, 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успокаивающе действует на нервную систему;</a:t>
            </a:r>
          </a:p>
          <a:p>
            <a:pPr>
              <a:lnSpc>
                <a:spcPct val="200000"/>
              </a:lnSpc>
              <a:defRPr b="1">
                <a:solidFill>
                  <a:srgbClr val="535353"/>
                </a:solidFill>
              </a:defRPr>
            </a:pPr>
            <a:r>
              <a:t>улучшает коронарный кровоток;</a:t>
            </a:r>
          </a:p>
          <a:p>
            <a:pPr>
              <a:lnSpc>
                <a:spcPct val="200000"/>
              </a:lnSpc>
              <a:defRPr b="1">
                <a:solidFill>
                  <a:srgbClr val="535353"/>
                </a:solidFill>
              </a:defRPr>
            </a:pPr>
            <a:r>
              <a:t>предупреждает появление холестериновых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бляшек на стенках сосудов.</a:t>
            </a:r>
          </a:p>
          <a:p>
            <a:pPr>
              <a:defRPr>
                <a:solidFill>
                  <a:srgbClr val="535353"/>
                </a:solidFill>
              </a:defRPr>
            </a:pPr>
            <a:endParaRPr/>
          </a:p>
          <a:p>
            <a:pPr>
              <a:defRPr sz="1600">
                <a:solidFill>
                  <a:srgbClr val="535353"/>
                </a:solidFill>
              </a:defRPr>
            </a:pPr>
            <a:r>
              <a:t>Высокую биодоступность обеспечивают органические </a:t>
            </a:r>
          </a:p>
          <a:p>
            <a:pPr>
              <a:defRPr sz="1600">
                <a:solidFill>
                  <a:srgbClr val="535353"/>
                </a:solidFill>
              </a:defRPr>
            </a:pPr>
            <a:r>
              <a:t>соли магния (бисглицинат и таурат) в составе продукта.</a:t>
            </a:r>
          </a:p>
          <a:p>
            <a:pPr>
              <a:lnSpc>
                <a:spcPct val="200000"/>
              </a:lnSpc>
              <a:defRPr sz="1600" b="1" cap="all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Состав 1 капсулы:</a:t>
            </a:r>
          </a:p>
          <a:p>
            <a:pPr>
              <a:defRPr sz="16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Магний (таурат) …….....75 мг</a:t>
            </a:r>
          </a:p>
          <a:p>
            <a:pPr>
              <a:defRPr sz="16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Магний (бисглицинат) ..75 мг</a:t>
            </a:r>
          </a:p>
        </p:txBody>
      </p:sp>
      <p:pic>
        <p:nvPicPr>
          <p:cNvPr id="650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163" y="2424529"/>
            <a:ext cx="301570" cy="27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672" y="2972194"/>
            <a:ext cx="301570" cy="27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920" y="3421502"/>
            <a:ext cx="301570" cy="27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8964" y="3962489"/>
            <a:ext cx="301570" cy="27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image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53164" y="1419630"/>
            <a:ext cx="3447684" cy="4475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image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82" y="0"/>
            <a:ext cx="12979236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659" name="Shape 659"/>
          <p:cNvSpPr/>
          <p:nvPr/>
        </p:nvSpPr>
        <p:spPr>
          <a:xfrm>
            <a:off x="4158079" y="1110981"/>
            <a:ext cx="3976051" cy="73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Cardiopack</a:t>
            </a:r>
            <a:r>
              <a:rPr b="1">
                <a:latin typeface="+mj-lt"/>
                <a:ea typeface="+mj-ea"/>
                <a:cs typeface="+mj-cs"/>
                <a:sym typeface="Arial"/>
              </a:rPr>
              <a:t> это:</a:t>
            </a:r>
          </a:p>
        </p:txBody>
      </p:sp>
      <p:sp>
        <p:nvSpPr>
          <p:cNvPr id="660" name="Shape 660"/>
          <p:cNvSpPr/>
          <p:nvPr/>
        </p:nvSpPr>
        <p:spPr>
          <a:xfrm>
            <a:off x="1470535" y="4521611"/>
            <a:ext cx="2823676" cy="884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источник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дополнительной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энергии для сердца </a:t>
            </a:r>
          </a:p>
        </p:txBody>
      </p:sp>
      <p:sp>
        <p:nvSpPr>
          <p:cNvPr id="661" name="Shape 661"/>
          <p:cNvSpPr/>
          <p:nvPr/>
        </p:nvSpPr>
        <p:spPr>
          <a:xfrm>
            <a:off x="5048517" y="4521610"/>
            <a:ext cx="2987900" cy="884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давление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и сердечный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ритм под контролем</a:t>
            </a:r>
          </a:p>
        </p:txBody>
      </p:sp>
      <p:sp>
        <p:nvSpPr>
          <p:cNvPr id="662" name="Shape 662"/>
          <p:cNvSpPr/>
          <p:nvPr/>
        </p:nvSpPr>
        <p:spPr>
          <a:xfrm>
            <a:off x="8547117" y="4521611"/>
            <a:ext cx="3150614" cy="884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снижение риска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сердечно-сосудистых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заболеваний</a:t>
            </a:r>
          </a:p>
        </p:txBody>
      </p:sp>
      <p:pic>
        <p:nvPicPr>
          <p:cNvPr id="663" name="image3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72992" y="2813087"/>
            <a:ext cx="1458815" cy="1466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4" name="image3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2967" y="2813087"/>
            <a:ext cx="1458816" cy="1466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5" name="image3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93018" y="2817140"/>
            <a:ext cx="1458816" cy="1458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image3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Shape 670"/>
          <p:cNvSpPr/>
          <p:nvPr/>
        </p:nvSpPr>
        <p:spPr>
          <a:xfrm>
            <a:off x="-35560" y="1257172"/>
            <a:ext cx="13075920" cy="4951191"/>
          </a:xfrm>
          <a:prstGeom prst="rect">
            <a:avLst/>
          </a:prstGeom>
          <a:solidFill>
            <a:srgbClr val="E8504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E85044"/>
                </a:solidFill>
              </a:defRPr>
            </a:pPr>
            <a:endParaRPr/>
          </a:p>
        </p:txBody>
      </p:sp>
      <p:sp>
        <p:nvSpPr>
          <p:cNvPr id="671" name="Shape 671"/>
          <p:cNvSpPr/>
          <p:nvPr/>
        </p:nvSpPr>
        <p:spPr>
          <a:xfrm>
            <a:off x="5264579" y="4381911"/>
            <a:ext cx="2475640" cy="132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30000"/>
              </a:lnSpc>
              <a:defRPr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Удобство</a:t>
            </a:r>
            <a:r>
              <a:rPr b="1">
                <a:latin typeface="+mj-lt"/>
                <a:ea typeface="+mj-ea"/>
                <a:cs typeface="+mj-cs"/>
                <a:sym typeface="Arial"/>
              </a:rPr>
              <a:t>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Удобная форма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и четкая последова-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тельность приема</a:t>
            </a:r>
          </a:p>
        </p:txBody>
      </p:sp>
      <p:sp>
        <p:nvSpPr>
          <p:cNvPr id="672" name="Shape 672"/>
          <p:cNvSpPr/>
          <p:nvPr/>
        </p:nvSpPr>
        <p:spPr>
          <a:xfrm>
            <a:off x="9304019" y="4381911"/>
            <a:ext cx="1636808" cy="1313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30000"/>
              </a:lnSpc>
              <a:defRPr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Цена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Набор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по выгодной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цене</a:t>
            </a:r>
          </a:p>
        </p:txBody>
      </p:sp>
      <p:pic>
        <p:nvPicPr>
          <p:cNvPr id="673" name="image3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2968" y="2798653"/>
            <a:ext cx="1458814" cy="1458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image3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2992" y="2798653"/>
            <a:ext cx="1458815" cy="1458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5" name="image3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93018" y="2798653"/>
            <a:ext cx="1458815" cy="1458814"/>
          </a:xfrm>
          <a:prstGeom prst="rect">
            <a:avLst/>
          </a:prstGeom>
          <a:ln w="12700">
            <a:miter lim="400000"/>
          </a:ln>
        </p:spPr>
      </p:pic>
      <p:sp>
        <p:nvSpPr>
          <p:cNvPr id="676" name="Shape 676"/>
          <p:cNvSpPr/>
          <p:nvPr/>
        </p:nvSpPr>
        <p:spPr>
          <a:xfrm>
            <a:off x="2799315" y="1643745"/>
            <a:ext cx="7406167" cy="73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Наборы </a:t>
            </a:r>
            <a:r>
              <a:rPr b="1">
                <a:latin typeface="+mj-lt"/>
                <a:ea typeface="+mj-ea"/>
                <a:cs typeface="+mj-cs"/>
                <a:sym typeface="Arial"/>
              </a:rPr>
              <a:t>от Coral Club это</a:t>
            </a:r>
          </a:p>
        </p:txBody>
      </p:sp>
      <p:sp>
        <p:nvSpPr>
          <p:cNvPr id="677" name="Shape 677"/>
          <p:cNvSpPr/>
          <p:nvPr/>
        </p:nvSpPr>
        <p:spPr>
          <a:xfrm>
            <a:off x="2050519" y="4392071"/>
            <a:ext cx="1663708" cy="1313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30000"/>
              </a:lnSpc>
              <a:defRPr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Синергия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к</a:t>
            </a:r>
            <a:r>
              <a:rPr cap="none"/>
              <a:t>омплексное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действие</a:t>
            </a:r>
            <a:endParaRPr cap="all"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компонентов</a:t>
            </a:r>
            <a:r>
              <a:rPr cap="all"/>
              <a:t> 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8541" y="-36347"/>
            <a:ext cx="13121881" cy="7387893"/>
          </a:xfrm>
          <a:prstGeom prst="rect">
            <a:avLst/>
          </a:prstGeom>
          <a:ln w="12700">
            <a:miter lim="400000"/>
          </a:ln>
        </p:spPr>
      </p:pic>
      <p:sp>
        <p:nvSpPr>
          <p:cNvPr id="682" name="Shape 682"/>
          <p:cNvSpPr/>
          <p:nvPr/>
        </p:nvSpPr>
        <p:spPr>
          <a:xfrm>
            <a:off x="538052" y="1370061"/>
            <a:ext cx="2594183" cy="6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Сardiopack</a:t>
            </a:r>
          </a:p>
        </p:txBody>
      </p:sp>
      <p:pic>
        <p:nvPicPr>
          <p:cNvPr id="683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14200" y="958710"/>
            <a:ext cx="9950275" cy="5597032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Shape 684"/>
          <p:cNvSpPr/>
          <p:nvPr/>
        </p:nvSpPr>
        <p:spPr>
          <a:xfrm>
            <a:off x="561795" y="3031349"/>
            <a:ext cx="2574202" cy="195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БОНУСНЫХ БАЛЛОВ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r>
              <a:t>КЛУБНАЯ ЦЕНА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r>
              <a:t>РОЗНИЧНАЯ ЦЕНА</a:t>
            </a:r>
          </a:p>
        </p:txBody>
      </p:sp>
      <p:sp>
        <p:nvSpPr>
          <p:cNvPr id="685" name="Shape 685"/>
          <p:cNvSpPr/>
          <p:nvPr/>
        </p:nvSpPr>
        <p:spPr>
          <a:xfrm>
            <a:off x="3873746" y="2945278"/>
            <a:ext cx="499674" cy="48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57</a:t>
            </a:r>
          </a:p>
        </p:txBody>
      </p:sp>
      <p:sp>
        <p:nvSpPr>
          <p:cNvPr id="686" name="Shape 686"/>
          <p:cNvSpPr/>
          <p:nvPr/>
        </p:nvSpPr>
        <p:spPr>
          <a:xfrm>
            <a:off x="3781566" y="4560303"/>
            <a:ext cx="1632157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118,75 </a:t>
            </a:r>
            <a:r>
              <a:rPr sz="1800"/>
              <a:t>у.е.</a:t>
            </a:r>
          </a:p>
        </p:txBody>
      </p:sp>
      <p:sp>
        <p:nvSpPr>
          <p:cNvPr id="687" name="Shape 687"/>
          <p:cNvSpPr/>
          <p:nvPr/>
        </p:nvSpPr>
        <p:spPr>
          <a:xfrm>
            <a:off x="3781566" y="3752791"/>
            <a:ext cx="924392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95</a:t>
            </a:r>
            <a:r>
              <a:rPr sz="1800"/>
              <a:t> у.е.</a:t>
            </a:r>
          </a:p>
        </p:txBody>
      </p:sp>
      <p:sp>
        <p:nvSpPr>
          <p:cNvPr id="688" name="Shape 688"/>
          <p:cNvSpPr/>
          <p:nvPr/>
        </p:nvSpPr>
        <p:spPr>
          <a:xfrm>
            <a:off x="3817403" y="2906523"/>
            <a:ext cx="571501" cy="571501"/>
          </a:xfrm>
          <a:prstGeom prst="ellipse">
            <a:avLst/>
          </a:prstGeom>
          <a:ln w="1905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50405" y="-31766"/>
            <a:ext cx="13105609" cy="7378732"/>
          </a:xfrm>
          <a:prstGeom prst="rect">
            <a:avLst/>
          </a:prstGeom>
          <a:ln w="12700">
            <a:miter lim="400000"/>
          </a:ln>
        </p:spPr>
      </p:pic>
      <p:sp>
        <p:nvSpPr>
          <p:cNvPr id="693" name="Shape 693"/>
          <p:cNvSpPr/>
          <p:nvPr/>
        </p:nvSpPr>
        <p:spPr>
          <a:xfrm>
            <a:off x="2549732" y="3760835"/>
            <a:ext cx="2404539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40000"/>
              </a:lnSpc>
              <a:defRPr b="1" cap="all">
                <a:solidFill>
                  <a:srgbClr val="FFFFFF"/>
                </a:solidFill>
              </a:defRPr>
            </a:lvl1pPr>
          </a:lstStyle>
          <a:p>
            <a:r>
              <a:t>От всего сердца, </a:t>
            </a:r>
          </a:p>
        </p:txBody>
      </p:sp>
      <p:pic>
        <p:nvPicPr>
          <p:cNvPr id="694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2236" y="2312915"/>
            <a:ext cx="1103677" cy="1002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9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12236" y="4302819"/>
            <a:ext cx="3323600" cy="584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/>
        </p:nvSpPr>
        <p:spPr>
          <a:xfrm>
            <a:off x="2545200" y="6310079"/>
            <a:ext cx="282709" cy="379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26" y="19025"/>
                </a:moveTo>
                <a:lnTo>
                  <a:pt x="4385" y="19025"/>
                </a:lnTo>
                <a:lnTo>
                  <a:pt x="5763" y="20156"/>
                </a:lnTo>
                <a:lnTo>
                  <a:pt x="7405" y="20960"/>
                </a:lnTo>
                <a:lnTo>
                  <a:pt x="9313" y="21440"/>
                </a:lnTo>
                <a:lnTo>
                  <a:pt x="11491" y="21600"/>
                </a:lnTo>
                <a:lnTo>
                  <a:pt x="13509" y="21458"/>
                </a:lnTo>
                <a:lnTo>
                  <a:pt x="15368" y="21028"/>
                </a:lnTo>
                <a:lnTo>
                  <a:pt x="17074" y="20309"/>
                </a:lnTo>
                <a:lnTo>
                  <a:pt x="18636" y="19298"/>
                </a:lnTo>
                <a:lnTo>
                  <a:pt x="18926" y="19025"/>
                </a:lnTo>
                <a:close/>
                <a:moveTo>
                  <a:pt x="4385" y="0"/>
                </a:moveTo>
                <a:lnTo>
                  <a:pt x="0" y="0"/>
                </a:lnTo>
                <a:lnTo>
                  <a:pt x="0" y="21206"/>
                </a:lnTo>
                <a:lnTo>
                  <a:pt x="4385" y="21206"/>
                </a:lnTo>
                <a:lnTo>
                  <a:pt x="4385" y="19025"/>
                </a:lnTo>
                <a:lnTo>
                  <a:pt x="18926" y="19025"/>
                </a:lnTo>
                <a:lnTo>
                  <a:pt x="19505" y="18480"/>
                </a:lnTo>
                <a:lnTo>
                  <a:pt x="10800" y="18480"/>
                </a:lnTo>
                <a:lnTo>
                  <a:pt x="9484" y="18394"/>
                </a:lnTo>
                <a:lnTo>
                  <a:pt x="6212" y="17116"/>
                </a:lnTo>
                <a:lnTo>
                  <a:pt x="4499" y="14633"/>
                </a:lnTo>
                <a:lnTo>
                  <a:pt x="4385" y="13632"/>
                </a:lnTo>
                <a:lnTo>
                  <a:pt x="4499" y="12633"/>
                </a:lnTo>
                <a:lnTo>
                  <a:pt x="6212" y="10179"/>
                </a:lnTo>
                <a:lnTo>
                  <a:pt x="9484" y="8871"/>
                </a:lnTo>
                <a:lnTo>
                  <a:pt x="10800" y="8785"/>
                </a:lnTo>
                <a:lnTo>
                  <a:pt x="19508" y="8785"/>
                </a:lnTo>
                <a:lnTo>
                  <a:pt x="18893" y="8209"/>
                </a:lnTo>
                <a:lnTo>
                  <a:pt x="4385" y="8209"/>
                </a:lnTo>
                <a:lnTo>
                  <a:pt x="4385" y="0"/>
                </a:lnTo>
                <a:close/>
                <a:moveTo>
                  <a:pt x="19508" y="8785"/>
                </a:moveTo>
                <a:lnTo>
                  <a:pt x="10800" y="8785"/>
                </a:lnTo>
                <a:lnTo>
                  <a:pt x="12116" y="8871"/>
                </a:lnTo>
                <a:lnTo>
                  <a:pt x="13322" y="9130"/>
                </a:lnTo>
                <a:lnTo>
                  <a:pt x="16187" y="10906"/>
                </a:lnTo>
                <a:lnTo>
                  <a:pt x="17215" y="13632"/>
                </a:lnTo>
                <a:lnTo>
                  <a:pt x="17101" y="14633"/>
                </a:lnTo>
                <a:lnTo>
                  <a:pt x="15388" y="17116"/>
                </a:lnTo>
                <a:lnTo>
                  <a:pt x="12116" y="18394"/>
                </a:lnTo>
                <a:lnTo>
                  <a:pt x="10800" y="18480"/>
                </a:lnTo>
                <a:lnTo>
                  <a:pt x="19505" y="18480"/>
                </a:lnTo>
                <a:lnTo>
                  <a:pt x="19939" y="18071"/>
                </a:lnTo>
                <a:lnTo>
                  <a:pt x="20864" y="16715"/>
                </a:lnTo>
                <a:lnTo>
                  <a:pt x="21417" y="15233"/>
                </a:lnTo>
                <a:lnTo>
                  <a:pt x="21600" y="13632"/>
                </a:lnTo>
                <a:lnTo>
                  <a:pt x="21417" y="12019"/>
                </a:lnTo>
                <a:lnTo>
                  <a:pt x="20864" y="10539"/>
                </a:lnTo>
                <a:lnTo>
                  <a:pt x="19938" y="9189"/>
                </a:lnTo>
                <a:lnTo>
                  <a:pt x="19508" y="8785"/>
                </a:lnTo>
                <a:close/>
                <a:moveTo>
                  <a:pt x="11491" y="5665"/>
                </a:moveTo>
                <a:lnTo>
                  <a:pt x="9313" y="5824"/>
                </a:lnTo>
                <a:lnTo>
                  <a:pt x="7405" y="6301"/>
                </a:lnTo>
                <a:lnTo>
                  <a:pt x="5763" y="7096"/>
                </a:lnTo>
                <a:lnTo>
                  <a:pt x="4385" y="8209"/>
                </a:lnTo>
                <a:lnTo>
                  <a:pt x="18893" y="8209"/>
                </a:lnTo>
                <a:lnTo>
                  <a:pt x="15368" y="6237"/>
                </a:lnTo>
                <a:lnTo>
                  <a:pt x="11491" y="566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2173678" y="6310079"/>
            <a:ext cx="2" cy="372362"/>
          </a:xfrm>
          <a:prstGeom prst="line">
            <a:avLst/>
          </a:prstGeom>
          <a:ln w="576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2252520" y="6416640"/>
            <a:ext cx="241897" cy="272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27" y="0"/>
                </a:moveTo>
                <a:lnTo>
                  <a:pt x="0" y="0"/>
                </a:lnTo>
                <a:lnTo>
                  <a:pt x="0" y="13020"/>
                </a:lnTo>
                <a:lnTo>
                  <a:pt x="651" y="16622"/>
                </a:lnTo>
                <a:lnTo>
                  <a:pt x="2543" y="19320"/>
                </a:lnTo>
                <a:lnTo>
                  <a:pt x="5581" y="21013"/>
                </a:lnTo>
                <a:lnTo>
                  <a:pt x="9674" y="21600"/>
                </a:lnTo>
                <a:lnTo>
                  <a:pt x="11689" y="21431"/>
                </a:lnTo>
                <a:lnTo>
                  <a:pt x="13504" y="20906"/>
                </a:lnTo>
                <a:lnTo>
                  <a:pt x="15104" y="19995"/>
                </a:lnTo>
                <a:lnTo>
                  <a:pt x="16473" y="18671"/>
                </a:lnTo>
                <a:lnTo>
                  <a:pt x="21600" y="18671"/>
                </a:lnTo>
                <a:lnTo>
                  <a:pt x="21600" y="17263"/>
                </a:lnTo>
                <a:lnTo>
                  <a:pt x="10800" y="17263"/>
                </a:lnTo>
                <a:lnTo>
                  <a:pt x="8400" y="16919"/>
                </a:lnTo>
                <a:lnTo>
                  <a:pt x="6618" y="15926"/>
                </a:lnTo>
                <a:lnTo>
                  <a:pt x="5509" y="14344"/>
                </a:lnTo>
                <a:lnTo>
                  <a:pt x="5127" y="12232"/>
                </a:lnTo>
                <a:lnTo>
                  <a:pt x="5127" y="0"/>
                </a:lnTo>
                <a:close/>
                <a:moveTo>
                  <a:pt x="21600" y="18671"/>
                </a:moveTo>
                <a:lnTo>
                  <a:pt x="16473" y="18671"/>
                </a:lnTo>
                <a:lnTo>
                  <a:pt x="16473" y="21052"/>
                </a:lnTo>
                <a:lnTo>
                  <a:pt x="21600" y="21052"/>
                </a:lnTo>
                <a:lnTo>
                  <a:pt x="21600" y="18671"/>
                </a:lnTo>
                <a:close/>
                <a:moveTo>
                  <a:pt x="21600" y="0"/>
                </a:moveTo>
                <a:lnTo>
                  <a:pt x="16473" y="0"/>
                </a:lnTo>
                <a:lnTo>
                  <a:pt x="16473" y="12167"/>
                </a:lnTo>
                <a:lnTo>
                  <a:pt x="16054" y="14198"/>
                </a:lnTo>
                <a:lnTo>
                  <a:pt x="14883" y="15813"/>
                </a:lnTo>
                <a:lnTo>
                  <a:pt x="13088" y="16879"/>
                </a:lnTo>
                <a:lnTo>
                  <a:pt x="10800" y="17263"/>
                </a:lnTo>
                <a:lnTo>
                  <a:pt x="21600" y="1726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1848240" y="6409799"/>
            <a:ext cx="259711" cy="27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3" y="0"/>
                </a:moveTo>
                <a:lnTo>
                  <a:pt x="7174" y="775"/>
                </a:lnTo>
                <a:lnTo>
                  <a:pt x="3406" y="3121"/>
                </a:lnTo>
                <a:lnTo>
                  <a:pt x="857" y="6606"/>
                </a:lnTo>
                <a:lnTo>
                  <a:pt x="0" y="10800"/>
                </a:lnTo>
                <a:lnTo>
                  <a:pt x="215" y="12987"/>
                </a:lnTo>
                <a:lnTo>
                  <a:pt x="1922" y="16822"/>
                </a:lnTo>
                <a:lnTo>
                  <a:pt x="5195" y="19850"/>
                </a:lnTo>
                <a:lnTo>
                  <a:pt x="9336" y="21407"/>
                </a:lnTo>
                <a:lnTo>
                  <a:pt x="11673" y="21600"/>
                </a:lnTo>
                <a:lnTo>
                  <a:pt x="13960" y="21407"/>
                </a:lnTo>
                <a:lnTo>
                  <a:pt x="17971" y="19850"/>
                </a:lnTo>
                <a:lnTo>
                  <a:pt x="20726" y="17370"/>
                </a:lnTo>
                <a:lnTo>
                  <a:pt x="11673" y="17370"/>
                </a:lnTo>
                <a:lnTo>
                  <a:pt x="8914" y="16864"/>
                </a:lnTo>
                <a:lnTo>
                  <a:pt x="6730" y="15475"/>
                </a:lnTo>
                <a:lnTo>
                  <a:pt x="5293" y="13390"/>
                </a:lnTo>
                <a:lnTo>
                  <a:pt x="4775" y="10800"/>
                </a:lnTo>
                <a:lnTo>
                  <a:pt x="5293" y="8209"/>
                </a:lnTo>
                <a:lnTo>
                  <a:pt x="6730" y="6125"/>
                </a:lnTo>
                <a:lnTo>
                  <a:pt x="8915" y="4735"/>
                </a:lnTo>
                <a:lnTo>
                  <a:pt x="11673" y="4229"/>
                </a:lnTo>
                <a:lnTo>
                  <a:pt x="20726" y="4229"/>
                </a:lnTo>
                <a:lnTo>
                  <a:pt x="20251" y="3679"/>
                </a:lnTo>
                <a:lnTo>
                  <a:pt x="19703" y="3121"/>
                </a:lnTo>
                <a:lnTo>
                  <a:pt x="17971" y="1750"/>
                </a:lnTo>
                <a:lnTo>
                  <a:pt x="16058" y="775"/>
                </a:lnTo>
                <a:lnTo>
                  <a:pt x="13960" y="193"/>
                </a:lnTo>
                <a:lnTo>
                  <a:pt x="11673" y="0"/>
                </a:lnTo>
                <a:close/>
                <a:moveTo>
                  <a:pt x="17712" y="14038"/>
                </a:moveTo>
                <a:lnTo>
                  <a:pt x="15505" y="16306"/>
                </a:lnTo>
                <a:lnTo>
                  <a:pt x="11673" y="17370"/>
                </a:lnTo>
                <a:lnTo>
                  <a:pt x="20726" y="17370"/>
                </a:lnTo>
                <a:lnTo>
                  <a:pt x="20750" y="17342"/>
                </a:lnTo>
                <a:lnTo>
                  <a:pt x="21199" y="16743"/>
                </a:lnTo>
                <a:lnTo>
                  <a:pt x="21600" y="16123"/>
                </a:lnTo>
                <a:lnTo>
                  <a:pt x="17712" y="14038"/>
                </a:lnTo>
                <a:close/>
                <a:moveTo>
                  <a:pt x="20726" y="4229"/>
                </a:moveTo>
                <a:lnTo>
                  <a:pt x="11673" y="4229"/>
                </a:lnTo>
                <a:lnTo>
                  <a:pt x="13064" y="4347"/>
                </a:lnTo>
                <a:lnTo>
                  <a:pt x="14341" y="4701"/>
                </a:lnTo>
                <a:lnTo>
                  <a:pt x="17022" y="6573"/>
                </a:lnTo>
                <a:lnTo>
                  <a:pt x="17712" y="7562"/>
                </a:lnTo>
                <a:lnTo>
                  <a:pt x="21600" y="5477"/>
                </a:lnTo>
                <a:lnTo>
                  <a:pt x="21199" y="4856"/>
                </a:lnTo>
                <a:lnTo>
                  <a:pt x="20750" y="4257"/>
                </a:lnTo>
                <a:lnTo>
                  <a:pt x="20726" y="422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1779840" y="6310079"/>
            <a:ext cx="2" cy="372362"/>
          </a:xfrm>
          <a:prstGeom prst="line">
            <a:avLst/>
          </a:prstGeom>
          <a:ln w="576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1417319" y="6409799"/>
            <a:ext cx="282710" cy="27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09" y="0"/>
                </a:moveTo>
                <a:lnTo>
                  <a:pt x="6232" y="775"/>
                </a:lnTo>
                <a:lnTo>
                  <a:pt x="2965" y="3122"/>
                </a:lnTo>
                <a:lnTo>
                  <a:pt x="736" y="6606"/>
                </a:lnTo>
                <a:lnTo>
                  <a:pt x="0" y="10800"/>
                </a:lnTo>
                <a:lnTo>
                  <a:pt x="183" y="12970"/>
                </a:lnTo>
                <a:lnTo>
                  <a:pt x="1662" y="16817"/>
                </a:lnTo>
                <a:lnTo>
                  <a:pt x="4526" y="19850"/>
                </a:lnTo>
                <a:lnTo>
                  <a:pt x="8091" y="21407"/>
                </a:lnTo>
                <a:lnTo>
                  <a:pt x="10109" y="21600"/>
                </a:lnTo>
                <a:lnTo>
                  <a:pt x="12288" y="21384"/>
                </a:lnTo>
                <a:lnTo>
                  <a:pt x="14195" y="20733"/>
                </a:lnTo>
                <a:lnTo>
                  <a:pt x="15837" y="19642"/>
                </a:lnTo>
                <a:lnTo>
                  <a:pt x="17215" y="18109"/>
                </a:lnTo>
                <a:lnTo>
                  <a:pt x="21600" y="18109"/>
                </a:lnTo>
                <a:lnTo>
                  <a:pt x="21600" y="17371"/>
                </a:lnTo>
                <a:lnTo>
                  <a:pt x="10800" y="17371"/>
                </a:lnTo>
                <a:lnTo>
                  <a:pt x="9484" y="17255"/>
                </a:lnTo>
                <a:lnTo>
                  <a:pt x="6212" y="15523"/>
                </a:lnTo>
                <a:lnTo>
                  <a:pt x="4499" y="12156"/>
                </a:lnTo>
                <a:lnTo>
                  <a:pt x="4385" y="10800"/>
                </a:lnTo>
                <a:lnTo>
                  <a:pt x="4499" y="9445"/>
                </a:lnTo>
                <a:lnTo>
                  <a:pt x="6212" y="6119"/>
                </a:lnTo>
                <a:lnTo>
                  <a:pt x="9484" y="4347"/>
                </a:lnTo>
                <a:lnTo>
                  <a:pt x="10800" y="4230"/>
                </a:lnTo>
                <a:lnTo>
                  <a:pt x="21600" y="4230"/>
                </a:lnTo>
                <a:lnTo>
                  <a:pt x="21600" y="3450"/>
                </a:lnTo>
                <a:lnTo>
                  <a:pt x="17215" y="3450"/>
                </a:lnTo>
                <a:lnTo>
                  <a:pt x="15837" y="1941"/>
                </a:lnTo>
                <a:lnTo>
                  <a:pt x="14195" y="863"/>
                </a:lnTo>
                <a:lnTo>
                  <a:pt x="12288" y="216"/>
                </a:lnTo>
                <a:lnTo>
                  <a:pt x="10109" y="0"/>
                </a:lnTo>
                <a:close/>
                <a:moveTo>
                  <a:pt x="21600" y="18109"/>
                </a:moveTo>
                <a:lnTo>
                  <a:pt x="17215" y="18109"/>
                </a:lnTo>
                <a:lnTo>
                  <a:pt x="17215" y="21066"/>
                </a:lnTo>
                <a:lnTo>
                  <a:pt x="21600" y="21066"/>
                </a:lnTo>
                <a:lnTo>
                  <a:pt x="21600" y="18109"/>
                </a:lnTo>
                <a:close/>
                <a:moveTo>
                  <a:pt x="21600" y="4230"/>
                </a:moveTo>
                <a:lnTo>
                  <a:pt x="10800" y="4230"/>
                </a:lnTo>
                <a:lnTo>
                  <a:pt x="12116" y="4347"/>
                </a:lnTo>
                <a:lnTo>
                  <a:pt x="13322" y="4698"/>
                </a:lnTo>
                <a:lnTo>
                  <a:pt x="16187" y="7104"/>
                </a:lnTo>
                <a:lnTo>
                  <a:pt x="17215" y="10800"/>
                </a:lnTo>
                <a:lnTo>
                  <a:pt x="17101" y="12156"/>
                </a:lnTo>
                <a:lnTo>
                  <a:pt x="15388" y="15523"/>
                </a:lnTo>
                <a:lnTo>
                  <a:pt x="12116" y="17255"/>
                </a:lnTo>
                <a:lnTo>
                  <a:pt x="10800" y="17371"/>
                </a:lnTo>
                <a:lnTo>
                  <a:pt x="21600" y="17371"/>
                </a:lnTo>
                <a:lnTo>
                  <a:pt x="21600" y="4230"/>
                </a:lnTo>
                <a:close/>
                <a:moveTo>
                  <a:pt x="21600" y="534"/>
                </a:moveTo>
                <a:lnTo>
                  <a:pt x="17215" y="534"/>
                </a:lnTo>
                <a:lnTo>
                  <a:pt x="17215" y="3450"/>
                </a:lnTo>
                <a:lnTo>
                  <a:pt x="21600" y="3450"/>
                </a:lnTo>
                <a:lnTo>
                  <a:pt x="21600" y="53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944640" y="6409799"/>
            <a:ext cx="280667" cy="279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6638" y="775"/>
                </a:lnTo>
                <a:lnTo>
                  <a:pt x="3150" y="3121"/>
                </a:lnTo>
                <a:lnTo>
                  <a:pt x="793" y="6606"/>
                </a:lnTo>
                <a:lnTo>
                  <a:pt x="0" y="10799"/>
                </a:lnTo>
                <a:lnTo>
                  <a:pt x="199" y="12987"/>
                </a:lnTo>
                <a:lnTo>
                  <a:pt x="1778" y="16823"/>
                </a:lnTo>
                <a:lnTo>
                  <a:pt x="4806" y="19850"/>
                </a:lnTo>
                <a:lnTo>
                  <a:pt x="8639" y="21407"/>
                </a:lnTo>
                <a:lnTo>
                  <a:pt x="10800" y="21600"/>
                </a:lnTo>
                <a:lnTo>
                  <a:pt x="12962" y="21407"/>
                </a:lnTo>
                <a:lnTo>
                  <a:pt x="14963" y="20825"/>
                </a:lnTo>
                <a:lnTo>
                  <a:pt x="16794" y="19850"/>
                </a:lnTo>
                <a:lnTo>
                  <a:pt x="18450" y="18479"/>
                </a:lnTo>
                <a:lnTo>
                  <a:pt x="19369" y="17370"/>
                </a:lnTo>
                <a:lnTo>
                  <a:pt x="10800" y="17370"/>
                </a:lnTo>
                <a:lnTo>
                  <a:pt x="8248" y="16865"/>
                </a:lnTo>
                <a:lnTo>
                  <a:pt x="6227" y="15476"/>
                </a:lnTo>
                <a:lnTo>
                  <a:pt x="4897" y="13391"/>
                </a:lnTo>
                <a:lnTo>
                  <a:pt x="4418" y="10799"/>
                </a:lnTo>
                <a:lnTo>
                  <a:pt x="4897" y="8209"/>
                </a:lnTo>
                <a:lnTo>
                  <a:pt x="6227" y="6124"/>
                </a:lnTo>
                <a:lnTo>
                  <a:pt x="8249" y="4735"/>
                </a:lnTo>
                <a:lnTo>
                  <a:pt x="10800" y="4230"/>
                </a:lnTo>
                <a:lnTo>
                  <a:pt x="19369" y="4230"/>
                </a:lnTo>
                <a:lnTo>
                  <a:pt x="18450" y="3121"/>
                </a:lnTo>
                <a:lnTo>
                  <a:pt x="16794" y="1750"/>
                </a:lnTo>
                <a:lnTo>
                  <a:pt x="14963" y="775"/>
                </a:lnTo>
                <a:lnTo>
                  <a:pt x="12962" y="193"/>
                </a:lnTo>
                <a:lnTo>
                  <a:pt x="10800" y="0"/>
                </a:lnTo>
                <a:close/>
                <a:moveTo>
                  <a:pt x="19369" y="4230"/>
                </a:moveTo>
                <a:lnTo>
                  <a:pt x="10800" y="4230"/>
                </a:lnTo>
                <a:lnTo>
                  <a:pt x="13352" y="4735"/>
                </a:lnTo>
                <a:lnTo>
                  <a:pt x="15374" y="6124"/>
                </a:lnTo>
                <a:lnTo>
                  <a:pt x="16704" y="8209"/>
                </a:lnTo>
                <a:lnTo>
                  <a:pt x="17183" y="10799"/>
                </a:lnTo>
                <a:lnTo>
                  <a:pt x="16704" y="13391"/>
                </a:lnTo>
                <a:lnTo>
                  <a:pt x="15374" y="15476"/>
                </a:lnTo>
                <a:lnTo>
                  <a:pt x="13352" y="16865"/>
                </a:lnTo>
                <a:lnTo>
                  <a:pt x="10800" y="17370"/>
                </a:lnTo>
                <a:lnTo>
                  <a:pt x="19369" y="17370"/>
                </a:lnTo>
                <a:lnTo>
                  <a:pt x="19822" y="16823"/>
                </a:lnTo>
                <a:lnTo>
                  <a:pt x="20808" y="14994"/>
                </a:lnTo>
                <a:lnTo>
                  <a:pt x="21401" y="12987"/>
                </a:lnTo>
                <a:lnTo>
                  <a:pt x="21600" y="10799"/>
                </a:lnTo>
                <a:lnTo>
                  <a:pt x="21401" y="8613"/>
                </a:lnTo>
                <a:lnTo>
                  <a:pt x="20808" y="6606"/>
                </a:lnTo>
                <a:lnTo>
                  <a:pt x="19822" y="4777"/>
                </a:lnTo>
                <a:lnTo>
                  <a:pt x="19369" y="423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2" name="Shape 502"/>
          <p:cNvSpPr/>
          <p:nvPr/>
        </p:nvSpPr>
        <p:spPr>
          <a:xfrm>
            <a:off x="1265760" y="6410519"/>
            <a:ext cx="135987" cy="271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96" y="498"/>
                </a:moveTo>
                <a:lnTo>
                  <a:pt x="0" y="498"/>
                </a:lnTo>
                <a:lnTo>
                  <a:pt x="0" y="21600"/>
                </a:lnTo>
                <a:lnTo>
                  <a:pt x="9096" y="21600"/>
                </a:lnTo>
                <a:lnTo>
                  <a:pt x="9096" y="10784"/>
                </a:lnTo>
                <a:lnTo>
                  <a:pt x="9758" y="8276"/>
                </a:lnTo>
                <a:lnTo>
                  <a:pt x="11903" y="6296"/>
                </a:lnTo>
                <a:lnTo>
                  <a:pt x="15771" y="5004"/>
                </a:lnTo>
                <a:lnTo>
                  <a:pt x="21600" y="4558"/>
                </a:lnTo>
                <a:lnTo>
                  <a:pt x="21600" y="3494"/>
                </a:lnTo>
                <a:lnTo>
                  <a:pt x="9096" y="3494"/>
                </a:lnTo>
                <a:lnTo>
                  <a:pt x="9096" y="498"/>
                </a:lnTo>
                <a:close/>
                <a:moveTo>
                  <a:pt x="21600" y="0"/>
                </a:moveTo>
                <a:lnTo>
                  <a:pt x="17831" y="359"/>
                </a:lnTo>
                <a:lnTo>
                  <a:pt x="14494" y="1060"/>
                </a:lnTo>
                <a:lnTo>
                  <a:pt x="11584" y="2106"/>
                </a:lnTo>
                <a:lnTo>
                  <a:pt x="9096" y="3494"/>
                </a:lnTo>
                <a:lnTo>
                  <a:pt x="21600" y="349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659160" y="6409799"/>
            <a:ext cx="259711" cy="27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3" y="0"/>
                </a:moveTo>
                <a:lnTo>
                  <a:pt x="7174" y="775"/>
                </a:lnTo>
                <a:lnTo>
                  <a:pt x="3406" y="3121"/>
                </a:lnTo>
                <a:lnTo>
                  <a:pt x="857" y="6606"/>
                </a:lnTo>
                <a:lnTo>
                  <a:pt x="0" y="10800"/>
                </a:lnTo>
                <a:lnTo>
                  <a:pt x="215" y="12987"/>
                </a:lnTo>
                <a:lnTo>
                  <a:pt x="1922" y="16822"/>
                </a:lnTo>
                <a:lnTo>
                  <a:pt x="5195" y="19850"/>
                </a:lnTo>
                <a:lnTo>
                  <a:pt x="9337" y="21407"/>
                </a:lnTo>
                <a:lnTo>
                  <a:pt x="11673" y="21600"/>
                </a:lnTo>
                <a:lnTo>
                  <a:pt x="13960" y="21407"/>
                </a:lnTo>
                <a:lnTo>
                  <a:pt x="17971" y="19850"/>
                </a:lnTo>
                <a:lnTo>
                  <a:pt x="20726" y="17370"/>
                </a:lnTo>
                <a:lnTo>
                  <a:pt x="11673" y="17370"/>
                </a:lnTo>
                <a:lnTo>
                  <a:pt x="8914" y="16864"/>
                </a:lnTo>
                <a:lnTo>
                  <a:pt x="6730" y="15475"/>
                </a:lnTo>
                <a:lnTo>
                  <a:pt x="5293" y="13390"/>
                </a:lnTo>
                <a:lnTo>
                  <a:pt x="4775" y="10800"/>
                </a:lnTo>
                <a:lnTo>
                  <a:pt x="5293" y="8209"/>
                </a:lnTo>
                <a:lnTo>
                  <a:pt x="6730" y="6125"/>
                </a:lnTo>
                <a:lnTo>
                  <a:pt x="8915" y="4735"/>
                </a:lnTo>
                <a:lnTo>
                  <a:pt x="11673" y="4229"/>
                </a:lnTo>
                <a:lnTo>
                  <a:pt x="20726" y="4229"/>
                </a:lnTo>
                <a:lnTo>
                  <a:pt x="20251" y="3679"/>
                </a:lnTo>
                <a:lnTo>
                  <a:pt x="19703" y="3121"/>
                </a:lnTo>
                <a:lnTo>
                  <a:pt x="17971" y="1750"/>
                </a:lnTo>
                <a:lnTo>
                  <a:pt x="16058" y="775"/>
                </a:lnTo>
                <a:lnTo>
                  <a:pt x="13960" y="193"/>
                </a:lnTo>
                <a:lnTo>
                  <a:pt x="11673" y="0"/>
                </a:lnTo>
                <a:close/>
                <a:moveTo>
                  <a:pt x="17712" y="14038"/>
                </a:moveTo>
                <a:lnTo>
                  <a:pt x="15505" y="16306"/>
                </a:lnTo>
                <a:lnTo>
                  <a:pt x="11673" y="17370"/>
                </a:lnTo>
                <a:lnTo>
                  <a:pt x="20726" y="17370"/>
                </a:lnTo>
                <a:lnTo>
                  <a:pt x="20750" y="17342"/>
                </a:lnTo>
                <a:lnTo>
                  <a:pt x="21199" y="16743"/>
                </a:lnTo>
                <a:lnTo>
                  <a:pt x="21600" y="16123"/>
                </a:lnTo>
                <a:lnTo>
                  <a:pt x="17712" y="14038"/>
                </a:lnTo>
                <a:close/>
                <a:moveTo>
                  <a:pt x="20726" y="4229"/>
                </a:moveTo>
                <a:lnTo>
                  <a:pt x="11673" y="4229"/>
                </a:lnTo>
                <a:lnTo>
                  <a:pt x="13064" y="4347"/>
                </a:lnTo>
                <a:lnTo>
                  <a:pt x="14341" y="4701"/>
                </a:lnTo>
                <a:lnTo>
                  <a:pt x="17022" y="6573"/>
                </a:lnTo>
                <a:lnTo>
                  <a:pt x="17712" y="7562"/>
                </a:lnTo>
                <a:lnTo>
                  <a:pt x="21600" y="5477"/>
                </a:lnTo>
                <a:lnTo>
                  <a:pt x="21199" y="4856"/>
                </a:lnTo>
                <a:lnTo>
                  <a:pt x="20750" y="4257"/>
                </a:lnTo>
                <a:lnTo>
                  <a:pt x="20726" y="422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538053" y="846820"/>
            <a:ext cx="6074528" cy="1143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FC533D"/>
                </a:solidFill>
              </a:defRPr>
            </a:pPr>
            <a:r>
              <a:t>Сердечно-сосудистая</a:t>
            </a:r>
          </a:p>
          <a:p>
            <a:pPr>
              <a:defRPr sz="3600" b="1" cap="all">
                <a:solidFill>
                  <a:srgbClr val="FC533D"/>
                </a:solidFill>
              </a:defRPr>
            </a:pPr>
            <a:r>
              <a:t>система</a:t>
            </a:r>
          </a:p>
        </p:txBody>
      </p:sp>
      <p:pic>
        <p:nvPicPr>
          <p:cNvPr id="505" name="image4-small.jpg"/>
          <p:cNvPicPr>
            <a:picLocks noChangeAspect="1"/>
          </p:cNvPicPr>
          <p:nvPr/>
        </p:nvPicPr>
        <p:blipFill>
          <a:blip r:embed="rId3">
            <a:extLst/>
          </a:blip>
          <a:srcRect l="67474" t="14157" r="4515"/>
          <a:stretch>
            <a:fillRect/>
          </a:stretch>
        </p:blipFill>
        <p:spPr>
          <a:xfrm>
            <a:off x="9653719" y="-20302"/>
            <a:ext cx="2537836" cy="7777998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/>
          <p:nvPr/>
        </p:nvSpPr>
        <p:spPr>
          <a:xfrm>
            <a:off x="533197" y="2538334"/>
            <a:ext cx="5562523" cy="1150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cap="all">
                <a:solidFill>
                  <a:srgbClr val="535353"/>
                </a:solidFill>
              </a:defRPr>
            </a:pPr>
            <a:r>
              <a:t>Сердечно-сосудистая система включает</a:t>
            </a:r>
          </a:p>
          <a:p>
            <a:pPr>
              <a:defRPr cap="all">
                <a:solidFill>
                  <a:srgbClr val="535353"/>
                </a:solidFill>
              </a:defRPr>
            </a:pPr>
            <a:r>
              <a:t>в себя сердце и все сосуды, по которым</a:t>
            </a:r>
          </a:p>
          <a:p>
            <a:pPr>
              <a:defRPr cap="all">
                <a:solidFill>
                  <a:srgbClr val="535353"/>
                </a:solidFill>
              </a:defRPr>
            </a:pPr>
            <a:r>
              <a:t>происходит движение крови</a:t>
            </a:r>
          </a:p>
          <a:p>
            <a:pPr>
              <a:defRPr cap="all">
                <a:solidFill>
                  <a:srgbClr val="535353"/>
                </a:solidFill>
              </a:defRPr>
            </a:pPr>
            <a:r>
              <a:t>к органам и тканям тела.</a:t>
            </a:r>
          </a:p>
        </p:txBody>
      </p:sp>
      <p:sp>
        <p:nvSpPr>
          <p:cNvPr id="507" name="Shape 507"/>
          <p:cNvSpPr/>
          <p:nvPr/>
        </p:nvSpPr>
        <p:spPr>
          <a:xfrm>
            <a:off x="8108391" y="2362360"/>
            <a:ext cx="104209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cap="all">
                <a:solidFill>
                  <a:srgbClr val="535353"/>
                </a:solidFill>
              </a:defRPr>
            </a:lvl1pPr>
          </a:lstStyle>
          <a:p>
            <a:r>
              <a:t>Сердце</a:t>
            </a:r>
          </a:p>
        </p:txBody>
      </p:sp>
      <p:sp>
        <p:nvSpPr>
          <p:cNvPr id="508" name="Shape 508"/>
          <p:cNvSpPr/>
          <p:nvPr/>
        </p:nvSpPr>
        <p:spPr>
          <a:xfrm>
            <a:off x="8056399" y="2938384"/>
            <a:ext cx="1120673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cap="all">
                <a:solidFill>
                  <a:srgbClr val="535353"/>
                </a:solidFill>
              </a:defRPr>
            </a:lvl1pPr>
          </a:lstStyle>
          <a:p>
            <a:r>
              <a:t>Сосуды</a:t>
            </a:r>
          </a:p>
        </p:txBody>
      </p:sp>
      <p:sp>
        <p:nvSpPr>
          <p:cNvPr id="509" name="Shape 509"/>
          <p:cNvSpPr/>
          <p:nvPr/>
        </p:nvSpPr>
        <p:spPr>
          <a:xfrm>
            <a:off x="538053" y="6091921"/>
            <a:ext cx="8177692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cap="all">
                <a:solidFill>
                  <a:srgbClr val="F95444"/>
                </a:solidFill>
              </a:defRPr>
            </a:pPr>
            <a:r>
              <a:t>Кровообращение</a:t>
            </a:r>
            <a:r>
              <a:rPr>
                <a:solidFill>
                  <a:srgbClr val="535353"/>
                </a:solidFill>
              </a:rPr>
              <a:t> — циркуляция крови в замкнутой системе.</a:t>
            </a:r>
          </a:p>
        </p:txBody>
      </p:sp>
      <p:sp>
        <p:nvSpPr>
          <p:cNvPr id="510" name="Shape 510"/>
          <p:cNvSpPr/>
          <p:nvPr/>
        </p:nvSpPr>
        <p:spPr>
          <a:xfrm flipH="1">
            <a:off x="9206903" y="2163323"/>
            <a:ext cx="1832034" cy="354570"/>
          </a:xfrm>
          <a:prstGeom prst="line">
            <a:avLst/>
          </a:prstGeom>
          <a:ln w="25400">
            <a:solidFill>
              <a:srgbClr val="F95444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11023666" y="2125796"/>
            <a:ext cx="44903" cy="4490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10666514" y="3510927"/>
            <a:ext cx="44903" cy="4490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13" name="Shape 513"/>
          <p:cNvSpPr/>
          <p:nvPr/>
        </p:nvSpPr>
        <p:spPr>
          <a:xfrm flipH="1" flipV="1">
            <a:off x="9249696" y="3149620"/>
            <a:ext cx="1426342" cy="380356"/>
          </a:xfrm>
          <a:prstGeom prst="line">
            <a:avLst/>
          </a:prstGeom>
          <a:ln w="25400">
            <a:solidFill>
              <a:srgbClr val="F95444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/>
        </p:nvSpPr>
        <p:spPr>
          <a:xfrm>
            <a:off x="538053" y="846820"/>
            <a:ext cx="8953012" cy="1143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FFFFFF"/>
                </a:solidFill>
              </a:defRPr>
            </a:pPr>
            <a:r>
              <a:t>Сердце ежедневно справляется </a:t>
            </a:r>
          </a:p>
          <a:p>
            <a:pPr>
              <a:defRPr sz="3600" b="1" cap="all">
                <a:solidFill>
                  <a:srgbClr val="FFFFFF"/>
                </a:solidFill>
              </a:defRPr>
            </a:pPr>
            <a:r>
              <a:t>с тяжелой нагрузкой</a:t>
            </a:r>
          </a:p>
        </p:txBody>
      </p:sp>
      <p:sp>
        <p:nvSpPr>
          <p:cNvPr id="518" name="Shape 518"/>
          <p:cNvSpPr/>
          <p:nvPr/>
        </p:nvSpPr>
        <p:spPr>
          <a:xfrm>
            <a:off x="538052" y="2840720"/>
            <a:ext cx="3458800" cy="1265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перекачивает примерно </a:t>
            </a:r>
          </a:p>
          <a:p>
            <a:pPr algn="ctr"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7-10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тонн крови</a:t>
            </a:r>
          </a:p>
        </p:txBody>
      </p:sp>
      <p:pic>
        <p:nvPicPr>
          <p:cNvPr id="519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5660" y="2959894"/>
            <a:ext cx="3593479" cy="3264851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Shape 520"/>
          <p:cNvSpPr/>
          <p:nvPr/>
        </p:nvSpPr>
        <p:spPr>
          <a:xfrm>
            <a:off x="9209119" y="2840720"/>
            <a:ext cx="2616507" cy="1265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совершает около </a:t>
            </a:r>
          </a:p>
          <a:p>
            <a:pPr algn="ctr"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100 000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ударов</a:t>
            </a:r>
          </a:p>
        </p:txBody>
      </p:sp>
      <p:sp>
        <p:nvSpPr>
          <p:cNvPr id="521" name="Shape 521"/>
          <p:cNvSpPr/>
          <p:nvPr/>
        </p:nvSpPr>
        <p:spPr>
          <a:xfrm>
            <a:off x="697001" y="4956400"/>
            <a:ext cx="3140903" cy="18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производит столько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энергии, сколько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хватило бы грузовику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для поездки на</a:t>
            </a:r>
          </a:p>
          <a:p>
            <a:pPr algn="ctr"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32 км</a:t>
            </a:r>
          </a:p>
        </p:txBody>
      </p:sp>
      <p:sp>
        <p:nvSpPr>
          <p:cNvPr id="522" name="Shape 522"/>
          <p:cNvSpPr/>
          <p:nvPr/>
        </p:nvSpPr>
        <p:spPr>
          <a:xfrm>
            <a:off x="9262363" y="4956400"/>
            <a:ext cx="2510020" cy="1531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обеспечивает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кровью все</a:t>
            </a:r>
          </a:p>
          <a:p>
            <a:pPr algn="ctr"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75 трлн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клеток организма</a:t>
            </a:r>
          </a:p>
        </p:txBody>
      </p:sp>
      <p:sp>
        <p:nvSpPr>
          <p:cNvPr id="523" name="Shape 523"/>
          <p:cNvSpPr/>
          <p:nvPr/>
        </p:nvSpPr>
        <p:spPr>
          <a:xfrm flipH="1" flipV="1">
            <a:off x="8442138" y="4592320"/>
            <a:ext cx="3951651" cy="2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4" name="Shape 524"/>
          <p:cNvSpPr/>
          <p:nvPr/>
        </p:nvSpPr>
        <p:spPr>
          <a:xfrm flipH="1" flipV="1">
            <a:off x="611010" y="4592320"/>
            <a:ext cx="3951651" cy="2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/>
        </p:nvSpPr>
        <p:spPr>
          <a:xfrm>
            <a:off x="538052" y="846820"/>
            <a:ext cx="8652306" cy="1143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FC533D"/>
                </a:solidFill>
              </a:defRPr>
            </a:pPr>
            <a:r>
              <a:t>Факторы, негативно влияющие</a:t>
            </a:r>
          </a:p>
          <a:p>
            <a:pPr>
              <a:defRPr sz="3600" b="1" cap="all">
                <a:solidFill>
                  <a:srgbClr val="FC533D"/>
                </a:solidFill>
              </a:defRPr>
            </a:pPr>
            <a:r>
              <a:t>на работу сердца:</a:t>
            </a:r>
          </a:p>
        </p:txBody>
      </p:sp>
      <p:sp>
        <p:nvSpPr>
          <p:cNvPr id="529" name="Shape 529"/>
          <p:cNvSpPr/>
          <p:nvPr/>
        </p:nvSpPr>
        <p:spPr>
          <a:xfrm>
            <a:off x="8488756" y="2425700"/>
            <a:ext cx="3762510" cy="3876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t>Стресс и психоэмоциональные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нагрузки</a:t>
            </a:r>
          </a:p>
          <a:p>
            <a:pPr>
              <a:lnSpc>
                <a:spcPct val="270000"/>
              </a:lnSpc>
              <a:defRPr b="1">
                <a:solidFill>
                  <a:srgbClr val="535353"/>
                </a:solidFill>
              </a:defRPr>
            </a:pPr>
            <a:r>
              <a:t>Сахарный диабет</a:t>
            </a:r>
          </a:p>
          <a:p>
            <a:pPr>
              <a:lnSpc>
                <a:spcPct val="270000"/>
              </a:lnSpc>
              <a:defRPr b="1">
                <a:solidFill>
                  <a:srgbClr val="535353"/>
                </a:solidFill>
              </a:defRPr>
            </a:pPr>
            <a:r>
              <a:t>Плохая наследственность</a:t>
            </a:r>
          </a:p>
          <a:p>
            <a:pPr>
              <a:lnSpc>
                <a:spcPct val="250000"/>
              </a:lnSpc>
              <a:defRPr b="1">
                <a:solidFill>
                  <a:srgbClr val="535353"/>
                </a:solidFill>
              </a:defRPr>
            </a:pPr>
            <a:r>
              <a:t>Плохая экология </a:t>
            </a:r>
          </a:p>
          <a:p>
            <a:pPr>
              <a:lnSpc>
                <a:spcPct val="250000"/>
              </a:lnSpc>
              <a:defRPr b="1">
                <a:solidFill>
                  <a:srgbClr val="535353"/>
                </a:solidFill>
              </a:defRPr>
            </a:pPr>
            <a:r>
              <a:t>Возраст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(с годами нагрузка возрастает)</a:t>
            </a:r>
          </a:p>
        </p:txBody>
      </p:sp>
      <p:pic>
        <p:nvPicPr>
          <p:cNvPr id="530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7760" y="4713042"/>
            <a:ext cx="437665" cy="437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2218" y="5357969"/>
            <a:ext cx="349317" cy="489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image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25580" y="3831208"/>
            <a:ext cx="285237" cy="538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image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11515" y="3157831"/>
            <a:ext cx="491154" cy="437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image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12515" y="4685415"/>
            <a:ext cx="490154" cy="455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image1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742001" y="2475752"/>
            <a:ext cx="513366" cy="538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12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834834" y="5466396"/>
            <a:ext cx="398229" cy="538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image13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713609" y="3857238"/>
            <a:ext cx="490241" cy="538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image14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511515" y="2525129"/>
            <a:ext cx="513365" cy="440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image15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705024" y="3228292"/>
            <a:ext cx="538780" cy="359187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Shape 540"/>
          <p:cNvSpPr/>
          <p:nvPr/>
        </p:nvSpPr>
        <p:spPr>
          <a:xfrm>
            <a:off x="2143381" y="2298700"/>
            <a:ext cx="3939919" cy="3791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270000"/>
              </a:lnSpc>
              <a:defRPr b="1">
                <a:solidFill>
                  <a:srgbClr val="535353"/>
                </a:solidFill>
              </a:defRPr>
            </a:pPr>
            <a:r>
              <a:t>Высокое артериальное давление</a:t>
            </a:r>
          </a:p>
          <a:p>
            <a:pPr>
              <a:lnSpc>
                <a:spcPct val="200000"/>
              </a:lnSpc>
              <a:defRPr b="1">
                <a:solidFill>
                  <a:srgbClr val="535353"/>
                </a:solidFill>
              </a:defRPr>
            </a:pPr>
            <a:r>
              <a:t>Курение</a:t>
            </a:r>
          </a:p>
          <a:p>
            <a:pPr>
              <a:lnSpc>
                <a:spcPct val="200000"/>
              </a:lnSpc>
              <a:defRPr b="1">
                <a:solidFill>
                  <a:srgbClr val="535353"/>
                </a:solidFill>
              </a:defRPr>
            </a:pPr>
            <a:r>
              <a:t>Несбалансированное питание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и лишний вес</a:t>
            </a:r>
          </a:p>
          <a:p>
            <a:pPr>
              <a:lnSpc>
                <a:spcPct val="270000"/>
              </a:lnSpc>
              <a:defRPr b="1">
                <a:solidFill>
                  <a:srgbClr val="535353"/>
                </a:solidFill>
              </a:defRPr>
            </a:pPr>
            <a:r>
              <a:t>Малоподвижный образ жизни</a:t>
            </a:r>
            <a:r>
              <a:rPr>
                <a:solidFill>
                  <a:srgbClr val="0070C0"/>
                </a:solidFill>
              </a:rPr>
              <a:t> </a:t>
            </a:r>
            <a:r>
              <a:t>Нарушение водного баланса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/>
        </p:nvSpPr>
        <p:spPr>
          <a:xfrm>
            <a:off x="5073966" y="-10479"/>
            <a:ext cx="7992272" cy="73361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45" name="Shape 545"/>
          <p:cNvSpPr/>
          <p:nvPr/>
        </p:nvSpPr>
        <p:spPr>
          <a:xfrm>
            <a:off x="852965" y="3963401"/>
            <a:ext cx="3424867" cy="114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600" b="1" cap="all">
                <a:solidFill>
                  <a:srgbClr val="FFFFFF"/>
                </a:solidFill>
              </a:defRPr>
            </a:pPr>
            <a:r>
              <a:t>негативные</a:t>
            </a:r>
          </a:p>
          <a:p>
            <a:pPr algn="ctr">
              <a:defRPr sz="3600" b="1" cap="all">
                <a:solidFill>
                  <a:srgbClr val="FFFFFF"/>
                </a:solidFill>
              </a:defRPr>
            </a:pPr>
            <a:r>
              <a:t>факторы</a:t>
            </a:r>
          </a:p>
        </p:txBody>
      </p:sp>
      <p:sp>
        <p:nvSpPr>
          <p:cNvPr id="546" name="Shape 546"/>
          <p:cNvSpPr/>
          <p:nvPr/>
        </p:nvSpPr>
        <p:spPr>
          <a:xfrm>
            <a:off x="6529785" y="1191636"/>
            <a:ext cx="5495773" cy="746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t>износ сердечной мышцы </a:t>
            </a:r>
          </a:p>
          <a:p>
            <a:pPr algn="ctr"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t>повреждение стенок артерий и сосудов</a:t>
            </a:r>
          </a:p>
        </p:txBody>
      </p:sp>
      <p:sp>
        <p:nvSpPr>
          <p:cNvPr id="547" name="Shape 547"/>
          <p:cNvSpPr/>
          <p:nvPr/>
        </p:nvSpPr>
        <p:spPr>
          <a:xfrm>
            <a:off x="815684" y="1951720"/>
            <a:ext cx="3499429" cy="1143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600" b="1" cap="all">
                <a:solidFill>
                  <a:srgbClr val="FFFFFF"/>
                </a:solidFill>
              </a:defRPr>
            </a:pPr>
            <a:r>
              <a:t>Постоянная</a:t>
            </a:r>
          </a:p>
          <a:p>
            <a:pPr algn="ctr">
              <a:defRPr sz="3600" b="1" cap="all">
                <a:solidFill>
                  <a:srgbClr val="FFFFFF"/>
                </a:solidFill>
              </a:defRPr>
            </a:pPr>
            <a:r>
              <a:t>нагрузка</a:t>
            </a:r>
          </a:p>
        </p:txBody>
      </p:sp>
      <p:sp>
        <p:nvSpPr>
          <p:cNvPr id="548" name="Shape 548"/>
          <p:cNvSpPr/>
          <p:nvPr/>
        </p:nvSpPr>
        <p:spPr>
          <a:xfrm>
            <a:off x="2216665" y="2887649"/>
            <a:ext cx="697467" cy="122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8000" b="1" cap="all">
                <a:solidFill>
                  <a:srgbClr val="FFFFFF"/>
                </a:solidFill>
              </a:defRPr>
            </a:lvl1pPr>
          </a:lstStyle>
          <a:p>
            <a:r>
              <a:t>+</a:t>
            </a:r>
          </a:p>
        </p:txBody>
      </p:sp>
      <p:sp>
        <p:nvSpPr>
          <p:cNvPr id="549" name="Shape 549"/>
          <p:cNvSpPr/>
          <p:nvPr/>
        </p:nvSpPr>
        <p:spPr>
          <a:xfrm>
            <a:off x="7842784" y="5064297"/>
            <a:ext cx="2869775" cy="74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t>инфаркта миокарда,</a:t>
            </a:r>
          </a:p>
          <a:p>
            <a:pPr algn="ctr"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t>инсультов.</a:t>
            </a:r>
          </a:p>
        </p:txBody>
      </p:sp>
      <p:sp>
        <p:nvSpPr>
          <p:cNvPr id="550" name="Shape 550"/>
          <p:cNvSpPr/>
          <p:nvPr/>
        </p:nvSpPr>
        <p:spPr>
          <a:xfrm rot="16200000" flipH="1">
            <a:off x="8865392" y="3117026"/>
            <a:ext cx="824562" cy="767849"/>
          </a:xfrm>
          <a:prstGeom prst="rightArrow">
            <a:avLst>
              <a:gd name="adj1" fmla="val 32000"/>
              <a:gd name="adj2" fmla="val 64000"/>
            </a:avLst>
          </a:prstGeom>
          <a:ln w="25400">
            <a:solidFill>
              <a:srgbClr val="F6554A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6998709" y="1997476"/>
            <a:ext cx="4557932" cy="746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t>образование тромбов</a:t>
            </a:r>
          </a:p>
          <a:p>
            <a:pPr algn="ctr"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t>повышение кровяного давления</a:t>
            </a:r>
          </a:p>
        </p:txBody>
      </p:sp>
      <p:sp>
        <p:nvSpPr>
          <p:cNvPr id="552" name="Shape 552"/>
          <p:cNvSpPr/>
          <p:nvPr/>
        </p:nvSpPr>
        <p:spPr>
          <a:xfrm>
            <a:off x="7920863" y="4257452"/>
            <a:ext cx="2713617" cy="74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t>риск ишемической</a:t>
            </a:r>
          </a:p>
          <a:p>
            <a:pPr algn="ctr"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t>болезни сердца,</a:t>
            </a:r>
          </a:p>
        </p:txBody>
      </p:sp>
      <p:sp>
        <p:nvSpPr>
          <p:cNvPr id="553" name="Shape 553"/>
          <p:cNvSpPr/>
          <p:nvPr/>
        </p:nvSpPr>
        <p:spPr>
          <a:xfrm>
            <a:off x="5298916" y="2887649"/>
            <a:ext cx="697467" cy="122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8000" b="1" cap="all">
                <a:solidFill>
                  <a:srgbClr val="F6554A"/>
                </a:solidFill>
              </a:defRPr>
            </a:lvl1pPr>
          </a:lstStyle>
          <a:p>
            <a:r>
              <a:t>=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image16.png"/>
          <p:cNvPicPr>
            <a:picLocks noChangeAspect="1"/>
          </p:cNvPicPr>
          <p:nvPr/>
        </p:nvPicPr>
        <p:blipFill>
          <a:blip r:embed="rId3">
            <a:extLst/>
          </a:blip>
          <a:srcRect l="3543" t="12578" r="3543" b="5965"/>
          <a:stretch>
            <a:fillRect/>
          </a:stretch>
        </p:blipFill>
        <p:spPr>
          <a:xfrm>
            <a:off x="1031592" y="1839717"/>
            <a:ext cx="10941614" cy="5387355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Shape 558"/>
          <p:cNvSpPr/>
          <p:nvPr/>
        </p:nvSpPr>
        <p:spPr>
          <a:xfrm>
            <a:off x="2545200" y="6310079"/>
            <a:ext cx="282709" cy="379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26" y="19025"/>
                </a:moveTo>
                <a:lnTo>
                  <a:pt x="4385" y="19025"/>
                </a:lnTo>
                <a:lnTo>
                  <a:pt x="5763" y="20156"/>
                </a:lnTo>
                <a:lnTo>
                  <a:pt x="7405" y="20960"/>
                </a:lnTo>
                <a:lnTo>
                  <a:pt x="9313" y="21440"/>
                </a:lnTo>
                <a:lnTo>
                  <a:pt x="11491" y="21600"/>
                </a:lnTo>
                <a:lnTo>
                  <a:pt x="13509" y="21458"/>
                </a:lnTo>
                <a:lnTo>
                  <a:pt x="15368" y="21028"/>
                </a:lnTo>
                <a:lnTo>
                  <a:pt x="17074" y="20309"/>
                </a:lnTo>
                <a:lnTo>
                  <a:pt x="18636" y="19298"/>
                </a:lnTo>
                <a:lnTo>
                  <a:pt x="18926" y="19025"/>
                </a:lnTo>
                <a:close/>
                <a:moveTo>
                  <a:pt x="4385" y="0"/>
                </a:moveTo>
                <a:lnTo>
                  <a:pt x="0" y="0"/>
                </a:lnTo>
                <a:lnTo>
                  <a:pt x="0" y="21206"/>
                </a:lnTo>
                <a:lnTo>
                  <a:pt x="4385" y="21206"/>
                </a:lnTo>
                <a:lnTo>
                  <a:pt x="4385" y="19025"/>
                </a:lnTo>
                <a:lnTo>
                  <a:pt x="18926" y="19025"/>
                </a:lnTo>
                <a:lnTo>
                  <a:pt x="19505" y="18480"/>
                </a:lnTo>
                <a:lnTo>
                  <a:pt x="10800" y="18480"/>
                </a:lnTo>
                <a:lnTo>
                  <a:pt x="9484" y="18394"/>
                </a:lnTo>
                <a:lnTo>
                  <a:pt x="6212" y="17116"/>
                </a:lnTo>
                <a:lnTo>
                  <a:pt x="4499" y="14633"/>
                </a:lnTo>
                <a:lnTo>
                  <a:pt x="4385" y="13632"/>
                </a:lnTo>
                <a:lnTo>
                  <a:pt x="4499" y="12633"/>
                </a:lnTo>
                <a:lnTo>
                  <a:pt x="6212" y="10179"/>
                </a:lnTo>
                <a:lnTo>
                  <a:pt x="9484" y="8871"/>
                </a:lnTo>
                <a:lnTo>
                  <a:pt x="10800" y="8785"/>
                </a:lnTo>
                <a:lnTo>
                  <a:pt x="19508" y="8785"/>
                </a:lnTo>
                <a:lnTo>
                  <a:pt x="18893" y="8209"/>
                </a:lnTo>
                <a:lnTo>
                  <a:pt x="4385" y="8209"/>
                </a:lnTo>
                <a:lnTo>
                  <a:pt x="4385" y="0"/>
                </a:lnTo>
                <a:close/>
                <a:moveTo>
                  <a:pt x="19508" y="8785"/>
                </a:moveTo>
                <a:lnTo>
                  <a:pt x="10800" y="8785"/>
                </a:lnTo>
                <a:lnTo>
                  <a:pt x="12116" y="8871"/>
                </a:lnTo>
                <a:lnTo>
                  <a:pt x="13322" y="9130"/>
                </a:lnTo>
                <a:lnTo>
                  <a:pt x="16187" y="10906"/>
                </a:lnTo>
                <a:lnTo>
                  <a:pt x="17215" y="13632"/>
                </a:lnTo>
                <a:lnTo>
                  <a:pt x="17101" y="14633"/>
                </a:lnTo>
                <a:lnTo>
                  <a:pt x="15388" y="17116"/>
                </a:lnTo>
                <a:lnTo>
                  <a:pt x="12116" y="18394"/>
                </a:lnTo>
                <a:lnTo>
                  <a:pt x="10800" y="18480"/>
                </a:lnTo>
                <a:lnTo>
                  <a:pt x="19505" y="18480"/>
                </a:lnTo>
                <a:lnTo>
                  <a:pt x="19939" y="18071"/>
                </a:lnTo>
                <a:lnTo>
                  <a:pt x="20864" y="16715"/>
                </a:lnTo>
                <a:lnTo>
                  <a:pt x="21417" y="15233"/>
                </a:lnTo>
                <a:lnTo>
                  <a:pt x="21600" y="13632"/>
                </a:lnTo>
                <a:lnTo>
                  <a:pt x="21417" y="12019"/>
                </a:lnTo>
                <a:lnTo>
                  <a:pt x="20864" y="10539"/>
                </a:lnTo>
                <a:lnTo>
                  <a:pt x="19938" y="9189"/>
                </a:lnTo>
                <a:lnTo>
                  <a:pt x="19508" y="8785"/>
                </a:lnTo>
                <a:close/>
                <a:moveTo>
                  <a:pt x="11491" y="5665"/>
                </a:moveTo>
                <a:lnTo>
                  <a:pt x="9313" y="5824"/>
                </a:lnTo>
                <a:lnTo>
                  <a:pt x="7405" y="6301"/>
                </a:lnTo>
                <a:lnTo>
                  <a:pt x="5763" y="7096"/>
                </a:lnTo>
                <a:lnTo>
                  <a:pt x="4385" y="8209"/>
                </a:lnTo>
                <a:lnTo>
                  <a:pt x="18893" y="8209"/>
                </a:lnTo>
                <a:lnTo>
                  <a:pt x="15368" y="6237"/>
                </a:lnTo>
                <a:lnTo>
                  <a:pt x="11491" y="566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9" name="Shape 559"/>
          <p:cNvSpPr/>
          <p:nvPr/>
        </p:nvSpPr>
        <p:spPr>
          <a:xfrm>
            <a:off x="2173678" y="6310079"/>
            <a:ext cx="2" cy="372362"/>
          </a:xfrm>
          <a:prstGeom prst="line">
            <a:avLst/>
          </a:prstGeom>
          <a:ln w="576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0" name="Shape 560"/>
          <p:cNvSpPr/>
          <p:nvPr/>
        </p:nvSpPr>
        <p:spPr>
          <a:xfrm>
            <a:off x="2252520" y="6416640"/>
            <a:ext cx="241897" cy="272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27" y="0"/>
                </a:moveTo>
                <a:lnTo>
                  <a:pt x="0" y="0"/>
                </a:lnTo>
                <a:lnTo>
                  <a:pt x="0" y="13020"/>
                </a:lnTo>
                <a:lnTo>
                  <a:pt x="651" y="16622"/>
                </a:lnTo>
                <a:lnTo>
                  <a:pt x="2543" y="19320"/>
                </a:lnTo>
                <a:lnTo>
                  <a:pt x="5581" y="21013"/>
                </a:lnTo>
                <a:lnTo>
                  <a:pt x="9674" y="21600"/>
                </a:lnTo>
                <a:lnTo>
                  <a:pt x="11689" y="21431"/>
                </a:lnTo>
                <a:lnTo>
                  <a:pt x="13504" y="20906"/>
                </a:lnTo>
                <a:lnTo>
                  <a:pt x="15104" y="19995"/>
                </a:lnTo>
                <a:lnTo>
                  <a:pt x="16473" y="18671"/>
                </a:lnTo>
                <a:lnTo>
                  <a:pt x="21600" y="18671"/>
                </a:lnTo>
                <a:lnTo>
                  <a:pt x="21600" y="17263"/>
                </a:lnTo>
                <a:lnTo>
                  <a:pt x="10800" y="17263"/>
                </a:lnTo>
                <a:lnTo>
                  <a:pt x="8400" y="16919"/>
                </a:lnTo>
                <a:lnTo>
                  <a:pt x="6618" y="15926"/>
                </a:lnTo>
                <a:lnTo>
                  <a:pt x="5509" y="14344"/>
                </a:lnTo>
                <a:lnTo>
                  <a:pt x="5127" y="12232"/>
                </a:lnTo>
                <a:lnTo>
                  <a:pt x="5127" y="0"/>
                </a:lnTo>
                <a:close/>
                <a:moveTo>
                  <a:pt x="21600" y="18671"/>
                </a:moveTo>
                <a:lnTo>
                  <a:pt x="16473" y="18671"/>
                </a:lnTo>
                <a:lnTo>
                  <a:pt x="16473" y="21052"/>
                </a:lnTo>
                <a:lnTo>
                  <a:pt x="21600" y="21052"/>
                </a:lnTo>
                <a:lnTo>
                  <a:pt x="21600" y="18671"/>
                </a:lnTo>
                <a:close/>
                <a:moveTo>
                  <a:pt x="21600" y="0"/>
                </a:moveTo>
                <a:lnTo>
                  <a:pt x="16473" y="0"/>
                </a:lnTo>
                <a:lnTo>
                  <a:pt x="16473" y="12167"/>
                </a:lnTo>
                <a:lnTo>
                  <a:pt x="16054" y="14198"/>
                </a:lnTo>
                <a:lnTo>
                  <a:pt x="14883" y="15813"/>
                </a:lnTo>
                <a:lnTo>
                  <a:pt x="13088" y="16879"/>
                </a:lnTo>
                <a:lnTo>
                  <a:pt x="10800" y="17263"/>
                </a:lnTo>
                <a:lnTo>
                  <a:pt x="21600" y="1726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1848240" y="6409799"/>
            <a:ext cx="259711" cy="27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3" y="0"/>
                </a:moveTo>
                <a:lnTo>
                  <a:pt x="7174" y="775"/>
                </a:lnTo>
                <a:lnTo>
                  <a:pt x="3406" y="3121"/>
                </a:lnTo>
                <a:lnTo>
                  <a:pt x="857" y="6606"/>
                </a:lnTo>
                <a:lnTo>
                  <a:pt x="0" y="10800"/>
                </a:lnTo>
                <a:lnTo>
                  <a:pt x="215" y="12987"/>
                </a:lnTo>
                <a:lnTo>
                  <a:pt x="1922" y="16822"/>
                </a:lnTo>
                <a:lnTo>
                  <a:pt x="5195" y="19850"/>
                </a:lnTo>
                <a:lnTo>
                  <a:pt x="9336" y="21407"/>
                </a:lnTo>
                <a:lnTo>
                  <a:pt x="11673" y="21600"/>
                </a:lnTo>
                <a:lnTo>
                  <a:pt x="13960" y="21407"/>
                </a:lnTo>
                <a:lnTo>
                  <a:pt x="17971" y="19850"/>
                </a:lnTo>
                <a:lnTo>
                  <a:pt x="20726" y="17370"/>
                </a:lnTo>
                <a:lnTo>
                  <a:pt x="11673" y="17370"/>
                </a:lnTo>
                <a:lnTo>
                  <a:pt x="8914" y="16864"/>
                </a:lnTo>
                <a:lnTo>
                  <a:pt x="6730" y="15475"/>
                </a:lnTo>
                <a:lnTo>
                  <a:pt x="5293" y="13390"/>
                </a:lnTo>
                <a:lnTo>
                  <a:pt x="4775" y="10800"/>
                </a:lnTo>
                <a:lnTo>
                  <a:pt x="5293" y="8209"/>
                </a:lnTo>
                <a:lnTo>
                  <a:pt x="6730" y="6125"/>
                </a:lnTo>
                <a:lnTo>
                  <a:pt x="8915" y="4735"/>
                </a:lnTo>
                <a:lnTo>
                  <a:pt x="11673" y="4229"/>
                </a:lnTo>
                <a:lnTo>
                  <a:pt x="20726" y="4229"/>
                </a:lnTo>
                <a:lnTo>
                  <a:pt x="20251" y="3679"/>
                </a:lnTo>
                <a:lnTo>
                  <a:pt x="19703" y="3121"/>
                </a:lnTo>
                <a:lnTo>
                  <a:pt x="17971" y="1750"/>
                </a:lnTo>
                <a:lnTo>
                  <a:pt x="16058" y="775"/>
                </a:lnTo>
                <a:lnTo>
                  <a:pt x="13960" y="193"/>
                </a:lnTo>
                <a:lnTo>
                  <a:pt x="11673" y="0"/>
                </a:lnTo>
                <a:close/>
                <a:moveTo>
                  <a:pt x="17712" y="14038"/>
                </a:moveTo>
                <a:lnTo>
                  <a:pt x="15505" y="16306"/>
                </a:lnTo>
                <a:lnTo>
                  <a:pt x="11673" y="17370"/>
                </a:lnTo>
                <a:lnTo>
                  <a:pt x="20726" y="17370"/>
                </a:lnTo>
                <a:lnTo>
                  <a:pt x="20750" y="17342"/>
                </a:lnTo>
                <a:lnTo>
                  <a:pt x="21199" y="16743"/>
                </a:lnTo>
                <a:lnTo>
                  <a:pt x="21600" y="16123"/>
                </a:lnTo>
                <a:lnTo>
                  <a:pt x="17712" y="14038"/>
                </a:lnTo>
                <a:close/>
                <a:moveTo>
                  <a:pt x="20726" y="4229"/>
                </a:moveTo>
                <a:lnTo>
                  <a:pt x="11673" y="4229"/>
                </a:lnTo>
                <a:lnTo>
                  <a:pt x="13064" y="4347"/>
                </a:lnTo>
                <a:lnTo>
                  <a:pt x="14341" y="4701"/>
                </a:lnTo>
                <a:lnTo>
                  <a:pt x="17022" y="6573"/>
                </a:lnTo>
                <a:lnTo>
                  <a:pt x="17712" y="7562"/>
                </a:lnTo>
                <a:lnTo>
                  <a:pt x="21600" y="5477"/>
                </a:lnTo>
                <a:lnTo>
                  <a:pt x="21199" y="4856"/>
                </a:lnTo>
                <a:lnTo>
                  <a:pt x="20750" y="4257"/>
                </a:lnTo>
                <a:lnTo>
                  <a:pt x="20726" y="422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2" name="Shape 562"/>
          <p:cNvSpPr/>
          <p:nvPr/>
        </p:nvSpPr>
        <p:spPr>
          <a:xfrm>
            <a:off x="1779840" y="6310079"/>
            <a:ext cx="2" cy="372362"/>
          </a:xfrm>
          <a:prstGeom prst="line">
            <a:avLst/>
          </a:prstGeom>
          <a:ln w="576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3" name="Shape 563"/>
          <p:cNvSpPr/>
          <p:nvPr/>
        </p:nvSpPr>
        <p:spPr>
          <a:xfrm>
            <a:off x="1417319" y="6409799"/>
            <a:ext cx="282710" cy="27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09" y="0"/>
                </a:moveTo>
                <a:lnTo>
                  <a:pt x="6232" y="775"/>
                </a:lnTo>
                <a:lnTo>
                  <a:pt x="2965" y="3122"/>
                </a:lnTo>
                <a:lnTo>
                  <a:pt x="736" y="6606"/>
                </a:lnTo>
                <a:lnTo>
                  <a:pt x="0" y="10800"/>
                </a:lnTo>
                <a:lnTo>
                  <a:pt x="183" y="12970"/>
                </a:lnTo>
                <a:lnTo>
                  <a:pt x="1662" y="16817"/>
                </a:lnTo>
                <a:lnTo>
                  <a:pt x="4526" y="19850"/>
                </a:lnTo>
                <a:lnTo>
                  <a:pt x="8091" y="21407"/>
                </a:lnTo>
                <a:lnTo>
                  <a:pt x="10109" y="21600"/>
                </a:lnTo>
                <a:lnTo>
                  <a:pt x="12288" y="21384"/>
                </a:lnTo>
                <a:lnTo>
                  <a:pt x="14195" y="20733"/>
                </a:lnTo>
                <a:lnTo>
                  <a:pt x="15837" y="19642"/>
                </a:lnTo>
                <a:lnTo>
                  <a:pt x="17215" y="18109"/>
                </a:lnTo>
                <a:lnTo>
                  <a:pt x="21600" y="18109"/>
                </a:lnTo>
                <a:lnTo>
                  <a:pt x="21600" y="17371"/>
                </a:lnTo>
                <a:lnTo>
                  <a:pt x="10800" y="17371"/>
                </a:lnTo>
                <a:lnTo>
                  <a:pt x="9484" y="17255"/>
                </a:lnTo>
                <a:lnTo>
                  <a:pt x="6212" y="15523"/>
                </a:lnTo>
                <a:lnTo>
                  <a:pt x="4499" y="12156"/>
                </a:lnTo>
                <a:lnTo>
                  <a:pt x="4385" y="10800"/>
                </a:lnTo>
                <a:lnTo>
                  <a:pt x="4499" y="9445"/>
                </a:lnTo>
                <a:lnTo>
                  <a:pt x="6212" y="6119"/>
                </a:lnTo>
                <a:lnTo>
                  <a:pt x="9484" y="4347"/>
                </a:lnTo>
                <a:lnTo>
                  <a:pt x="10800" y="4230"/>
                </a:lnTo>
                <a:lnTo>
                  <a:pt x="21600" y="4230"/>
                </a:lnTo>
                <a:lnTo>
                  <a:pt x="21600" y="3450"/>
                </a:lnTo>
                <a:lnTo>
                  <a:pt x="17215" y="3450"/>
                </a:lnTo>
                <a:lnTo>
                  <a:pt x="15837" y="1941"/>
                </a:lnTo>
                <a:lnTo>
                  <a:pt x="14195" y="863"/>
                </a:lnTo>
                <a:lnTo>
                  <a:pt x="12288" y="216"/>
                </a:lnTo>
                <a:lnTo>
                  <a:pt x="10109" y="0"/>
                </a:lnTo>
                <a:close/>
                <a:moveTo>
                  <a:pt x="21600" y="18109"/>
                </a:moveTo>
                <a:lnTo>
                  <a:pt x="17215" y="18109"/>
                </a:lnTo>
                <a:lnTo>
                  <a:pt x="17215" y="21066"/>
                </a:lnTo>
                <a:lnTo>
                  <a:pt x="21600" y="21066"/>
                </a:lnTo>
                <a:lnTo>
                  <a:pt x="21600" y="18109"/>
                </a:lnTo>
                <a:close/>
                <a:moveTo>
                  <a:pt x="21600" y="4230"/>
                </a:moveTo>
                <a:lnTo>
                  <a:pt x="10800" y="4230"/>
                </a:lnTo>
                <a:lnTo>
                  <a:pt x="12116" y="4347"/>
                </a:lnTo>
                <a:lnTo>
                  <a:pt x="13322" y="4698"/>
                </a:lnTo>
                <a:lnTo>
                  <a:pt x="16187" y="7104"/>
                </a:lnTo>
                <a:lnTo>
                  <a:pt x="17215" y="10800"/>
                </a:lnTo>
                <a:lnTo>
                  <a:pt x="17101" y="12156"/>
                </a:lnTo>
                <a:lnTo>
                  <a:pt x="15388" y="15523"/>
                </a:lnTo>
                <a:lnTo>
                  <a:pt x="12116" y="17255"/>
                </a:lnTo>
                <a:lnTo>
                  <a:pt x="10800" y="17371"/>
                </a:lnTo>
                <a:lnTo>
                  <a:pt x="21600" y="17371"/>
                </a:lnTo>
                <a:lnTo>
                  <a:pt x="21600" y="4230"/>
                </a:lnTo>
                <a:close/>
                <a:moveTo>
                  <a:pt x="21600" y="534"/>
                </a:moveTo>
                <a:lnTo>
                  <a:pt x="17215" y="534"/>
                </a:lnTo>
                <a:lnTo>
                  <a:pt x="17215" y="3450"/>
                </a:lnTo>
                <a:lnTo>
                  <a:pt x="21600" y="3450"/>
                </a:lnTo>
                <a:lnTo>
                  <a:pt x="21600" y="53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944640" y="6409799"/>
            <a:ext cx="280667" cy="279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6638" y="775"/>
                </a:lnTo>
                <a:lnTo>
                  <a:pt x="3150" y="3121"/>
                </a:lnTo>
                <a:lnTo>
                  <a:pt x="793" y="6606"/>
                </a:lnTo>
                <a:lnTo>
                  <a:pt x="0" y="10799"/>
                </a:lnTo>
                <a:lnTo>
                  <a:pt x="199" y="12987"/>
                </a:lnTo>
                <a:lnTo>
                  <a:pt x="1778" y="16823"/>
                </a:lnTo>
                <a:lnTo>
                  <a:pt x="4806" y="19850"/>
                </a:lnTo>
                <a:lnTo>
                  <a:pt x="8639" y="21407"/>
                </a:lnTo>
                <a:lnTo>
                  <a:pt x="10800" y="21600"/>
                </a:lnTo>
                <a:lnTo>
                  <a:pt x="12962" y="21407"/>
                </a:lnTo>
                <a:lnTo>
                  <a:pt x="14963" y="20825"/>
                </a:lnTo>
                <a:lnTo>
                  <a:pt x="16794" y="19850"/>
                </a:lnTo>
                <a:lnTo>
                  <a:pt x="18450" y="18479"/>
                </a:lnTo>
                <a:lnTo>
                  <a:pt x="19369" y="17370"/>
                </a:lnTo>
                <a:lnTo>
                  <a:pt x="10800" y="17370"/>
                </a:lnTo>
                <a:lnTo>
                  <a:pt x="8248" y="16865"/>
                </a:lnTo>
                <a:lnTo>
                  <a:pt x="6227" y="15476"/>
                </a:lnTo>
                <a:lnTo>
                  <a:pt x="4897" y="13391"/>
                </a:lnTo>
                <a:lnTo>
                  <a:pt x="4418" y="10799"/>
                </a:lnTo>
                <a:lnTo>
                  <a:pt x="4897" y="8209"/>
                </a:lnTo>
                <a:lnTo>
                  <a:pt x="6227" y="6124"/>
                </a:lnTo>
                <a:lnTo>
                  <a:pt x="8249" y="4735"/>
                </a:lnTo>
                <a:lnTo>
                  <a:pt x="10800" y="4230"/>
                </a:lnTo>
                <a:lnTo>
                  <a:pt x="19369" y="4230"/>
                </a:lnTo>
                <a:lnTo>
                  <a:pt x="18450" y="3121"/>
                </a:lnTo>
                <a:lnTo>
                  <a:pt x="16794" y="1750"/>
                </a:lnTo>
                <a:lnTo>
                  <a:pt x="14963" y="775"/>
                </a:lnTo>
                <a:lnTo>
                  <a:pt x="12962" y="193"/>
                </a:lnTo>
                <a:lnTo>
                  <a:pt x="10800" y="0"/>
                </a:lnTo>
                <a:close/>
                <a:moveTo>
                  <a:pt x="19369" y="4230"/>
                </a:moveTo>
                <a:lnTo>
                  <a:pt x="10800" y="4230"/>
                </a:lnTo>
                <a:lnTo>
                  <a:pt x="13352" y="4735"/>
                </a:lnTo>
                <a:lnTo>
                  <a:pt x="15374" y="6124"/>
                </a:lnTo>
                <a:lnTo>
                  <a:pt x="16704" y="8209"/>
                </a:lnTo>
                <a:lnTo>
                  <a:pt x="17183" y="10799"/>
                </a:lnTo>
                <a:lnTo>
                  <a:pt x="16704" y="13391"/>
                </a:lnTo>
                <a:lnTo>
                  <a:pt x="15374" y="15476"/>
                </a:lnTo>
                <a:lnTo>
                  <a:pt x="13352" y="16865"/>
                </a:lnTo>
                <a:lnTo>
                  <a:pt x="10800" y="17370"/>
                </a:lnTo>
                <a:lnTo>
                  <a:pt x="19369" y="17370"/>
                </a:lnTo>
                <a:lnTo>
                  <a:pt x="19822" y="16823"/>
                </a:lnTo>
                <a:lnTo>
                  <a:pt x="20808" y="14994"/>
                </a:lnTo>
                <a:lnTo>
                  <a:pt x="21401" y="12987"/>
                </a:lnTo>
                <a:lnTo>
                  <a:pt x="21600" y="10799"/>
                </a:lnTo>
                <a:lnTo>
                  <a:pt x="21401" y="8613"/>
                </a:lnTo>
                <a:lnTo>
                  <a:pt x="20808" y="6606"/>
                </a:lnTo>
                <a:lnTo>
                  <a:pt x="19822" y="4777"/>
                </a:lnTo>
                <a:lnTo>
                  <a:pt x="19369" y="423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5" name="Shape 565"/>
          <p:cNvSpPr/>
          <p:nvPr/>
        </p:nvSpPr>
        <p:spPr>
          <a:xfrm>
            <a:off x="1265760" y="6410519"/>
            <a:ext cx="135987" cy="271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96" y="498"/>
                </a:moveTo>
                <a:lnTo>
                  <a:pt x="0" y="498"/>
                </a:lnTo>
                <a:lnTo>
                  <a:pt x="0" y="21600"/>
                </a:lnTo>
                <a:lnTo>
                  <a:pt x="9096" y="21600"/>
                </a:lnTo>
                <a:lnTo>
                  <a:pt x="9096" y="10784"/>
                </a:lnTo>
                <a:lnTo>
                  <a:pt x="9758" y="8276"/>
                </a:lnTo>
                <a:lnTo>
                  <a:pt x="11903" y="6296"/>
                </a:lnTo>
                <a:lnTo>
                  <a:pt x="15771" y="5004"/>
                </a:lnTo>
                <a:lnTo>
                  <a:pt x="21600" y="4558"/>
                </a:lnTo>
                <a:lnTo>
                  <a:pt x="21600" y="3494"/>
                </a:lnTo>
                <a:lnTo>
                  <a:pt x="9096" y="3494"/>
                </a:lnTo>
                <a:lnTo>
                  <a:pt x="9096" y="498"/>
                </a:lnTo>
                <a:close/>
                <a:moveTo>
                  <a:pt x="21600" y="0"/>
                </a:moveTo>
                <a:lnTo>
                  <a:pt x="17831" y="359"/>
                </a:lnTo>
                <a:lnTo>
                  <a:pt x="14494" y="1060"/>
                </a:lnTo>
                <a:lnTo>
                  <a:pt x="11584" y="2106"/>
                </a:lnTo>
                <a:lnTo>
                  <a:pt x="9096" y="3494"/>
                </a:lnTo>
                <a:lnTo>
                  <a:pt x="21600" y="349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659160" y="6409799"/>
            <a:ext cx="259711" cy="279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3" y="0"/>
                </a:moveTo>
                <a:lnTo>
                  <a:pt x="7174" y="775"/>
                </a:lnTo>
                <a:lnTo>
                  <a:pt x="3406" y="3121"/>
                </a:lnTo>
                <a:lnTo>
                  <a:pt x="857" y="6606"/>
                </a:lnTo>
                <a:lnTo>
                  <a:pt x="0" y="10800"/>
                </a:lnTo>
                <a:lnTo>
                  <a:pt x="215" y="12987"/>
                </a:lnTo>
                <a:lnTo>
                  <a:pt x="1922" y="16822"/>
                </a:lnTo>
                <a:lnTo>
                  <a:pt x="5195" y="19850"/>
                </a:lnTo>
                <a:lnTo>
                  <a:pt x="9337" y="21407"/>
                </a:lnTo>
                <a:lnTo>
                  <a:pt x="11673" y="21600"/>
                </a:lnTo>
                <a:lnTo>
                  <a:pt x="13960" y="21407"/>
                </a:lnTo>
                <a:lnTo>
                  <a:pt x="17971" y="19850"/>
                </a:lnTo>
                <a:lnTo>
                  <a:pt x="20726" y="17370"/>
                </a:lnTo>
                <a:lnTo>
                  <a:pt x="11673" y="17370"/>
                </a:lnTo>
                <a:lnTo>
                  <a:pt x="8914" y="16864"/>
                </a:lnTo>
                <a:lnTo>
                  <a:pt x="6730" y="15475"/>
                </a:lnTo>
                <a:lnTo>
                  <a:pt x="5293" y="13390"/>
                </a:lnTo>
                <a:lnTo>
                  <a:pt x="4775" y="10800"/>
                </a:lnTo>
                <a:lnTo>
                  <a:pt x="5293" y="8209"/>
                </a:lnTo>
                <a:lnTo>
                  <a:pt x="6730" y="6125"/>
                </a:lnTo>
                <a:lnTo>
                  <a:pt x="8915" y="4735"/>
                </a:lnTo>
                <a:lnTo>
                  <a:pt x="11673" y="4229"/>
                </a:lnTo>
                <a:lnTo>
                  <a:pt x="20726" y="4229"/>
                </a:lnTo>
                <a:lnTo>
                  <a:pt x="20251" y="3679"/>
                </a:lnTo>
                <a:lnTo>
                  <a:pt x="19703" y="3121"/>
                </a:lnTo>
                <a:lnTo>
                  <a:pt x="17971" y="1750"/>
                </a:lnTo>
                <a:lnTo>
                  <a:pt x="16058" y="775"/>
                </a:lnTo>
                <a:lnTo>
                  <a:pt x="13960" y="193"/>
                </a:lnTo>
                <a:lnTo>
                  <a:pt x="11673" y="0"/>
                </a:lnTo>
                <a:close/>
                <a:moveTo>
                  <a:pt x="17712" y="14038"/>
                </a:moveTo>
                <a:lnTo>
                  <a:pt x="15505" y="16306"/>
                </a:lnTo>
                <a:lnTo>
                  <a:pt x="11673" y="17370"/>
                </a:lnTo>
                <a:lnTo>
                  <a:pt x="20726" y="17370"/>
                </a:lnTo>
                <a:lnTo>
                  <a:pt x="20750" y="17342"/>
                </a:lnTo>
                <a:lnTo>
                  <a:pt x="21199" y="16743"/>
                </a:lnTo>
                <a:lnTo>
                  <a:pt x="21600" y="16123"/>
                </a:lnTo>
                <a:lnTo>
                  <a:pt x="17712" y="14038"/>
                </a:lnTo>
                <a:close/>
                <a:moveTo>
                  <a:pt x="20726" y="4229"/>
                </a:moveTo>
                <a:lnTo>
                  <a:pt x="11673" y="4229"/>
                </a:lnTo>
                <a:lnTo>
                  <a:pt x="13064" y="4347"/>
                </a:lnTo>
                <a:lnTo>
                  <a:pt x="14341" y="4701"/>
                </a:lnTo>
                <a:lnTo>
                  <a:pt x="17022" y="6573"/>
                </a:lnTo>
                <a:lnTo>
                  <a:pt x="17712" y="7562"/>
                </a:lnTo>
                <a:lnTo>
                  <a:pt x="21600" y="5477"/>
                </a:lnTo>
                <a:lnTo>
                  <a:pt x="21199" y="4856"/>
                </a:lnTo>
                <a:lnTo>
                  <a:pt x="20750" y="4257"/>
                </a:lnTo>
                <a:lnTo>
                  <a:pt x="20726" y="422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2750871" y="435332"/>
            <a:ext cx="7503054" cy="6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FC533D"/>
                </a:solidFill>
              </a:defRPr>
            </a:lvl1pPr>
          </a:lstStyle>
          <a:p>
            <a:r>
              <a:t>Сердце нуждается в заботе</a:t>
            </a:r>
          </a:p>
        </p:txBody>
      </p:sp>
      <p:sp>
        <p:nvSpPr>
          <p:cNvPr id="568" name="Shape 568"/>
          <p:cNvSpPr/>
          <p:nvPr/>
        </p:nvSpPr>
        <p:spPr>
          <a:xfrm>
            <a:off x="1994916" y="1164586"/>
            <a:ext cx="9014963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r>
              <a:t>Заболевания сердечно-сосудистой системы — главная причина смертности в мире</a:t>
            </a:r>
          </a:p>
        </p:txBody>
      </p:sp>
      <p:sp>
        <p:nvSpPr>
          <p:cNvPr id="569" name="Shape 569"/>
          <p:cNvSpPr/>
          <p:nvPr/>
        </p:nvSpPr>
        <p:spPr>
          <a:xfrm>
            <a:off x="10804838" y="6669510"/>
            <a:ext cx="1906820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r>
              <a:t>*По данным ВОЗ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/>
          <p:nvPr/>
        </p:nvSpPr>
        <p:spPr>
          <a:xfrm>
            <a:off x="538052" y="846820"/>
            <a:ext cx="8634670" cy="1676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FFFFFF"/>
                </a:solidFill>
              </a:defRPr>
            </a:pPr>
            <a:r>
              <a:t>Для правильной работы</a:t>
            </a:r>
          </a:p>
          <a:p>
            <a:pPr>
              <a:defRPr sz="3600" b="1" cap="all">
                <a:solidFill>
                  <a:srgbClr val="FFFFFF"/>
                </a:solidFill>
              </a:defRPr>
            </a:pPr>
            <a:r>
              <a:t>сердечно-сосудистой системы</a:t>
            </a:r>
          </a:p>
          <a:p>
            <a:pPr>
              <a:defRPr sz="3600" b="1" cap="all">
                <a:solidFill>
                  <a:srgbClr val="FFFFFF"/>
                </a:solidFill>
              </a:defRPr>
            </a:pPr>
            <a:r>
              <a:t>необходимо:</a:t>
            </a:r>
          </a:p>
        </p:txBody>
      </p:sp>
      <p:sp>
        <p:nvSpPr>
          <p:cNvPr id="574" name="Shape 574"/>
          <p:cNvSpPr/>
          <p:nvPr/>
        </p:nvSpPr>
        <p:spPr>
          <a:xfrm>
            <a:off x="6673805" y="5768837"/>
            <a:ext cx="3453777" cy="88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Поддерживать организм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полезными для сердца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нутриентами.</a:t>
            </a:r>
          </a:p>
        </p:txBody>
      </p:sp>
      <p:pic>
        <p:nvPicPr>
          <p:cNvPr id="575" name="image5.png"/>
          <p:cNvPicPr>
            <a:picLocks noChangeAspect="1"/>
          </p:cNvPicPr>
          <p:nvPr/>
        </p:nvPicPr>
        <p:blipFill>
          <a:blip r:embed="rId3">
            <a:alphaModFix amt="19633"/>
            <a:extLst/>
          </a:blip>
          <a:stretch>
            <a:fillRect/>
          </a:stretch>
        </p:blipFill>
        <p:spPr>
          <a:xfrm>
            <a:off x="9230748" y="-585345"/>
            <a:ext cx="3995992" cy="3630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image1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6289" y="2854121"/>
            <a:ext cx="809144" cy="809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image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89736" y="2854121"/>
            <a:ext cx="825327" cy="809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8" name="image1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19665" y="2854121"/>
            <a:ext cx="754154" cy="809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9" name="image2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27693" y="4874116"/>
            <a:ext cx="733523" cy="809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image2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71743" y="4874116"/>
            <a:ext cx="657903" cy="809143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Shape 581"/>
          <p:cNvSpPr/>
          <p:nvPr/>
        </p:nvSpPr>
        <p:spPr>
          <a:xfrm>
            <a:off x="1049503" y="3752581"/>
            <a:ext cx="2782711" cy="88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Следить за водным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балансом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и питанием</a:t>
            </a:r>
          </a:p>
        </p:txBody>
      </p:sp>
      <p:sp>
        <p:nvSpPr>
          <p:cNvPr id="582" name="Shape 582"/>
          <p:cNvSpPr/>
          <p:nvPr/>
        </p:nvSpPr>
        <p:spPr>
          <a:xfrm>
            <a:off x="5034415" y="3752581"/>
            <a:ext cx="2935967" cy="88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Вести подвижный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образ жизни,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заниматься спортом</a:t>
            </a:r>
          </a:p>
        </p:txBody>
      </p:sp>
      <p:sp>
        <p:nvSpPr>
          <p:cNvPr id="583" name="Shape 583"/>
          <p:cNvSpPr/>
          <p:nvPr/>
        </p:nvSpPr>
        <p:spPr>
          <a:xfrm>
            <a:off x="9635307" y="3752581"/>
            <a:ext cx="1722868" cy="88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Отказаться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от вредных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привычек</a:t>
            </a:r>
          </a:p>
        </p:txBody>
      </p:sp>
      <p:sp>
        <p:nvSpPr>
          <p:cNvPr id="584" name="Shape 584"/>
          <p:cNvSpPr/>
          <p:nvPr/>
        </p:nvSpPr>
        <p:spPr>
          <a:xfrm>
            <a:off x="2877215" y="5768837"/>
            <a:ext cx="2634478" cy="88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Снизить стресс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и эмоциональные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нагрузки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538052" y="846820"/>
            <a:ext cx="5978981" cy="1143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FC533D"/>
                </a:solidFill>
              </a:defRPr>
            </a:pPr>
            <a:r>
              <a:t>Компоненты</a:t>
            </a:r>
          </a:p>
          <a:p>
            <a:pPr>
              <a:defRPr sz="3600" b="1" cap="all">
                <a:solidFill>
                  <a:srgbClr val="FC533D"/>
                </a:solidFill>
              </a:defRPr>
            </a:pPr>
            <a:r>
              <a:t>для здоровья сердца:</a:t>
            </a:r>
          </a:p>
        </p:txBody>
      </p:sp>
      <p:sp>
        <p:nvSpPr>
          <p:cNvPr id="589" name="Shape 589"/>
          <p:cNvSpPr/>
          <p:nvPr/>
        </p:nvSpPr>
        <p:spPr>
          <a:xfrm>
            <a:off x="9403191" y="5082361"/>
            <a:ext cx="2871459" cy="1150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 b="1" cap="all">
                <a:solidFill>
                  <a:srgbClr val="F95444"/>
                </a:solidFill>
              </a:defRPr>
            </a:pPr>
            <a:r>
              <a:t>Магний</a:t>
            </a:r>
            <a:r>
              <a:rPr sz="1800">
                <a:solidFill>
                  <a:srgbClr val="535353"/>
                </a:solidFill>
              </a:rPr>
              <a:t> </a:t>
            </a:r>
            <a:endParaRPr>
              <a:solidFill>
                <a:srgbClr val="535353"/>
              </a:solidFill>
            </a:endParaRPr>
          </a:p>
          <a:p>
            <a:pPr>
              <a:defRPr b="1">
                <a:solidFill>
                  <a:srgbClr val="535353"/>
                </a:solidFill>
              </a:defRPr>
            </a:pPr>
            <a:r>
              <a:t>для снижения риска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сердечных катастроф</a:t>
            </a:r>
          </a:p>
        </p:txBody>
      </p:sp>
      <p:pic>
        <p:nvPicPr>
          <p:cNvPr id="590" name="image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95766" y="5082363"/>
            <a:ext cx="866684" cy="1150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1" name="image2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9479" y="3086915"/>
            <a:ext cx="1389890" cy="674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2" name="image2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7746" y="5003922"/>
            <a:ext cx="993358" cy="1301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image2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75420" y="2996397"/>
            <a:ext cx="1307373" cy="941084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Shape 594"/>
          <p:cNvSpPr/>
          <p:nvPr/>
        </p:nvSpPr>
        <p:spPr>
          <a:xfrm>
            <a:off x="2719767" y="2758208"/>
            <a:ext cx="3797268" cy="1417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 b="1" cap="all">
                <a:solidFill>
                  <a:srgbClr val="F95444"/>
                </a:solidFill>
              </a:defRPr>
            </a:pPr>
            <a:r>
              <a:t>Калий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для работоспособности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и сохранения водно-солевого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баланса </a:t>
            </a:r>
          </a:p>
        </p:txBody>
      </p:sp>
      <p:sp>
        <p:nvSpPr>
          <p:cNvPr id="595" name="Shape 595"/>
          <p:cNvSpPr/>
          <p:nvPr/>
        </p:nvSpPr>
        <p:spPr>
          <a:xfrm>
            <a:off x="2802687" y="5082363"/>
            <a:ext cx="3526553" cy="88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F6554A"/>
                </a:solidFill>
              </a:defRPr>
            </a:pPr>
            <a:r>
              <a:t>Коэнзим Q10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для высокого уровня энергии</a:t>
            </a:r>
          </a:p>
        </p:txBody>
      </p:sp>
      <p:sp>
        <p:nvSpPr>
          <p:cNvPr id="596" name="Shape 596"/>
          <p:cNvSpPr/>
          <p:nvPr/>
        </p:nvSpPr>
        <p:spPr>
          <a:xfrm>
            <a:off x="9403191" y="2758209"/>
            <a:ext cx="3251853" cy="1150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F6554A"/>
                </a:solidFill>
              </a:defRPr>
            </a:pPr>
            <a:r>
              <a:t>Таурин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для укрепления сердечной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мышцы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8541" y="-36347"/>
            <a:ext cx="13121881" cy="7387893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Shape 601"/>
          <p:cNvSpPr/>
          <p:nvPr/>
        </p:nvSpPr>
        <p:spPr>
          <a:xfrm>
            <a:off x="538052" y="1217661"/>
            <a:ext cx="6530389" cy="114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FFFFFF"/>
                </a:solidFill>
              </a:defRPr>
            </a:pPr>
            <a:r>
              <a:t>Все, что нужно сердцу,  </a:t>
            </a:r>
          </a:p>
          <a:p>
            <a:pPr>
              <a:defRPr sz="3600" b="1" cap="all">
                <a:solidFill>
                  <a:srgbClr val="FFFFFF"/>
                </a:solidFill>
              </a:defRPr>
            </a:pPr>
            <a:r>
              <a:t>в одной коробке</a:t>
            </a:r>
          </a:p>
        </p:txBody>
      </p:sp>
      <p:pic>
        <p:nvPicPr>
          <p:cNvPr id="602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14200" y="958710"/>
            <a:ext cx="9950275" cy="5597032"/>
          </a:xfrm>
          <a:prstGeom prst="rect">
            <a:avLst/>
          </a:prstGeom>
          <a:ln w="12700">
            <a:miter lim="400000"/>
          </a:ln>
        </p:spPr>
      </p:pic>
      <p:sp>
        <p:nvSpPr>
          <p:cNvPr id="603" name="Shape 603"/>
          <p:cNvSpPr/>
          <p:nvPr/>
        </p:nvSpPr>
        <p:spPr>
          <a:xfrm>
            <a:off x="561794" y="2450324"/>
            <a:ext cx="6145966" cy="3276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Эксперты Coral Club разработали набор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для здоровья сердца с учетом потребностей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сердечно-сосудистой системы в нутриентах.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 </a:t>
            </a:r>
          </a:p>
          <a:p>
            <a:pPr>
              <a:defRPr b="1" cap="all">
                <a:solidFill>
                  <a:srgbClr val="FFFFFF"/>
                </a:solidFill>
              </a:defRPr>
            </a:pPr>
            <a:endParaRPr/>
          </a:p>
          <a:p>
            <a:pPr>
              <a:defRPr b="1" cap="all">
                <a:solidFill>
                  <a:srgbClr val="FFFFFF"/>
                </a:solidFill>
              </a:defRPr>
            </a:pPr>
            <a:r>
              <a:t>Усиливая действие друг друга,</a:t>
            </a:r>
          </a:p>
          <a:p>
            <a:pPr>
              <a:defRPr b="1" cap="all">
                <a:solidFill>
                  <a:srgbClr val="FFFFFF"/>
                </a:solidFill>
              </a:defRPr>
            </a:pPr>
            <a:r>
              <a:t>Входящие нутриенты оказывают </a:t>
            </a:r>
          </a:p>
          <a:p>
            <a:pPr>
              <a:defRPr b="1" cap="all">
                <a:solidFill>
                  <a:srgbClr val="FFFFFF"/>
                </a:solidFill>
              </a:defRPr>
            </a:pPr>
            <a:r>
              <a:t>Максимальный синергический эффект: </a:t>
            </a:r>
          </a:p>
          <a:p>
            <a:pPr>
              <a:lnSpc>
                <a:spcPct val="150000"/>
              </a:lnSpc>
              <a:defRPr b="1">
                <a:solidFill>
                  <a:srgbClr val="FFFFFF"/>
                </a:solidFill>
              </a:defRPr>
            </a:pPr>
            <a:r>
              <a:t>укрепляют сердечную мышцу </a:t>
            </a:r>
          </a:p>
          <a:p>
            <a:pPr>
              <a:lnSpc>
                <a:spcPct val="150000"/>
              </a:lnSpc>
              <a:defRPr b="1">
                <a:solidFill>
                  <a:srgbClr val="FFFFFF"/>
                </a:solidFill>
              </a:defRPr>
            </a:pPr>
            <a:r>
              <a:t>насыщают клетки сердца дополнительной энергией</a:t>
            </a:r>
          </a:p>
          <a:p>
            <a:pPr>
              <a:lnSpc>
                <a:spcPct val="150000"/>
              </a:lnSpc>
              <a:defRPr b="1">
                <a:solidFill>
                  <a:srgbClr val="FFFFFF"/>
                </a:solidFill>
              </a:defRPr>
            </a:pPr>
            <a:r>
              <a:t>обеспечивают здоровый сердечный ритм 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1450</Words>
  <Application>Microsoft Office PowerPoint</Application>
  <PresentationFormat>Произвольный</PresentationFormat>
  <Paragraphs>234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Карчебанова Алена</dc:creator>
  <cp:lastModifiedBy>Карчебанова Алена</cp:lastModifiedBy>
  <cp:revision>1</cp:revision>
  <dcterms:modified xsi:type="dcterms:W3CDTF">2019-09-25T13:31:09Z</dcterms:modified>
</cp:coreProperties>
</file>